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embeddedFontLst>
    <p:embeddedFont>
      <p:font typeface="Comfortaa" panose="020B0604020202020204" charset="0"/>
      <p:regular r:id="rId29"/>
      <p:bold r:id="rId30"/>
    </p:embeddedFont>
    <p:embeddedFont>
      <p:font typeface="Lexend" panose="020B0604020202020204" charset="0"/>
      <p:regular r:id="rId31"/>
      <p:bold r:id="rId32"/>
    </p:embeddedFont>
    <p:embeddedFont>
      <p:font typeface="Play" panose="020B0604020202020204" charset="0"/>
      <p:regular r:id="rId33"/>
      <p:bold r:id="rId34"/>
    </p:embeddedFont>
    <p:embeddedFont>
      <p:font typeface="Raleway"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B0C6F3-1DC9-41CD-8B07-9620DB90C830}">
  <a:tblStyle styleId="{0FB0C6F3-1DC9-41CD-8B07-9620DB90C83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990"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e04f56f7d9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e04f56f7d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db3e159468_0_1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3db3e159468_0_105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e04f56f7d9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e04f56f7d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db3e159468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3db3e159468_0_26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e04f56f7d9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e04f56f7d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db3e159468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g3db3e159468_0_35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e04f56f7d9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e04f56f7d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db3e159468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3db3e159468_0_43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e04f56f7d9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e04f56f7d9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db3e159468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3db3e159468_0_5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e04f56f7d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e04f56f7d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e04f56f7d9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e04f56f7d9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db3e159468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3db3e159468_0_6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e04f56f7d9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e04f56f7d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db3e159468_0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g3db3e159468_0_70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e04f56f7d9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e04f56f7d9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e04f56f7d9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e04f56f7d9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e04f56f7d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e04f56f7d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e04f56f7d9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e04f56f7d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e04f56f7d9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e04f56f7d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e04f56f7d9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e04f56f7d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db3e15946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3db3e159468_0_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e04f56f7d9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e04f56f7d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db3e159468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3db3e159468_0_87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4"/>
          <p:cNvSpPr txBox="1">
            <a:spLocks noGrp="1"/>
          </p:cNvSpPr>
          <p:nvPr>
            <p:ph type="subTitle" idx="1"/>
          </p:nvPr>
        </p:nvSpPr>
        <p:spPr>
          <a:xfrm>
            <a:off x="1143000" y="2701529"/>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8"/>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4" name="Google Shape;84;p18"/>
          <p:cNvSpPr txBox="1">
            <a:spLocks noGrp="1"/>
          </p:cNvSpPr>
          <p:nvPr>
            <p:ph type="body" idx="2"/>
          </p:nvPr>
        </p:nvSpPr>
        <p:spPr>
          <a:xfrm>
            <a:off x="629842" y="1878806"/>
            <a:ext cx="3868200" cy="2763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 name="Google Shape;86;p18"/>
          <p:cNvSpPr txBox="1">
            <a:spLocks noGrp="1"/>
          </p:cNvSpPr>
          <p:nvPr>
            <p:ph type="body" idx="4"/>
          </p:nvPr>
        </p:nvSpPr>
        <p:spPr>
          <a:xfrm>
            <a:off x="4629150" y="1878806"/>
            <a:ext cx="3887400" cy="2763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3887391" y="740570"/>
            <a:ext cx="4629300" cy="36552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2" name="Google Shape;102;p21"/>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2"/>
          <p:cNvSpPr>
            <a:spLocks noGrp="1"/>
          </p:cNvSpPr>
          <p:nvPr>
            <p:ph type="pic" idx="2"/>
          </p:nvPr>
        </p:nvSpPr>
        <p:spPr>
          <a:xfrm>
            <a:off x="3887391" y="740570"/>
            <a:ext cx="4629300" cy="3655200"/>
          </a:xfrm>
          <a:prstGeom prst="rect">
            <a:avLst/>
          </a:prstGeom>
          <a:noFill/>
          <a:ln>
            <a:noFill/>
          </a:ln>
        </p:spPr>
      </p:sp>
      <p:sp>
        <p:nvSpPr>
          <p:cNvPr id="109" name="Google Shape;109;p22"/>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0" name="Google Shape;110;p2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757575"/>
                </a:solidFill>
                <a:latin typeface="Arial"/>
                <a:ea typeface="Arial"/>
                <a:cs typeface="Arial"/>
                <a:sym typeface="Arial"/>
              </a:defRPr>
            </a:lvl1pPr>
            <a:lvl2pPr marL="0" marR="0" lvl="1" indent="0" algn="r">
              <a:spcBef>
                <a:spcPts val="0"/>
              </a:spcBef>
              <a:buNone/>
              <a:defRPr sz="1200" b="0" i="0" u="none" strike="noStrike" cap="none">
                <a:solidFill>
                  <a:srgbClr val="757575"/>
                </a:solidFill>
                <a:latin typeface="Arial"/>
                <a:ea typeface="Arial"/>
                <a:cs typeface="Arial"/>
                <a:sym typeface="Arial"/>
              </a:defRPr>
            </a:lvl2pPr>
            <a:lvl3pPr marL="0" marR="0" lvl="2" indent="0" algn="r">
              <a:spcBef>
                <a:spcPts val="0"/>
              </a:spcBef>
              <a:buNone/>
              <a:defRPr sz="1200" b="0" i="0" u="none" strike="noStrike" cap="none">
                <a:solidFill>
                  <a:srgbClr val="757575"/>
                </a:solidFill>
                <a:latin typeface="Arial"/>
                <a:ea typeface="Arial"/>
                <a:cs typeface="Arial"/>
                <a:sym typeface="Arial"/>
              </a:defRPr>
            </a:lvl3pPr>
            <a:lvl4pPr marL="0" marR="0" lvl="3" indent="0" algn="r">
              <a:spcBef>
                <a:spcPts val="0"/>
              </a:spcBef>
              <a:buNone/>
              <a:defRPr sz="1200" b="0" i="0" u="none" strike="noStrike" cap="none">
                <a:solidFill>
                  <a:srgbClr val="757575"/>
                </a:solidFill>
                <a:latin typeface="Arial"/>
                <a:ea typeface="Arial"/>
                <a:cs typeface="Arial"/>
                <a:sym typeface="Arial"/>
              </a:defRPr>
            </a:lvl4pPr>
            <a:lvl5pPr marL="0" marR="0" lvl="4" indent="0" algn="r">
              <a:spcBef>
                <a:spcPts val="0"/>
              </a:spcBef>
              <a:buNone/>
              <a:defRPr sz="1200" b="0" i="0" u="none" strike="noStrike" cap="none">
                <a:solidFill>
                  <a:srgbClr val="757575"/>
                </a:solidFill>
                <a:latin typeface="Arial"/>
                <a:ea typeface="Arial"/>
                <a:cs typeface="Arial"/>
                <a:sym typeface="Arial"/>
              </a:defRPr>
            </a:lvl5pPr>
            <a:lvl6pPr marL="0" marR="0" lvl="5" indent="0" algn="r">
              <a:spcBef>
                <a:spcPts val="0"/>
              </a:spcBef>
              <a:buNone/>
              <a:defRPr sz="1200" b="0" i="0" u="none" strike="noStrike" cap="none">
                <a:solidFill>
                  <a:srgbClr val="757575"/>
                </a:solidFill>
                <a:latin typeface="Arial"/>
                <a:ea typeface="Arial"/>
                <a:cs typeface="Arial"/>
                <a:sym typeface="Arial"/>
              </a:defRPr>
            </a:lvl6pPr>
            <a:lvl7pPr marL="0" marR="0" lvl="6" indent="0" algn="r">
              <a:spcBef>
                <a:spcPts val="0"/>
              </a:spcBef>
              <a:buNone/>
              <a:defRPr sz="1200" b="0" i="0" u="none" strike="noStrike" cap="none">
                <a:solidFill>
                  <a:srgbClr val="757575"/>
                </a:solidFill>
                <a:latin typeface="Arial"/>
                <a:ea typeface="Arial"/>
                <a:cs typeface="Arial"/>
                <a:sym typeface="Arial"/>
              </a:defRPr>
            </a:lvl7pPr>
            <a:lvl8pPr marL="0" marR="0" lvl="7" indent="0" algn="r">
              <a:spcBef>
                <a:spcPts val="0"/>
              </a:spcBef>
              <a:buNone/>
              <a:defRPr sz="1200" b="0" i="0" u="none" strike="noStrike" cap="none">
                <a:solidFill>
                  <a:srgbClr val="757575"/>
                </a:solidFill>
                <a:latin typeface="Arial"/>
                <a:ea typeface="Arial"/>
                <a:cs typeface="Arial"/>
                <a:sym typeface="Arial"/>
              </a:defRPr>
            </a:lvl8pPr>
            <a:lvl9pPr marL="0" marR="0" lvl="8" indent="0" algn="r">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Department of Oregon</a:t>
            </a:r>
            <a:endParaRPr/>
          </a:p>
        </p:txBody>
      </p:sp>
      <p:sp>
        <p:nvSpPr>
          <p:cNvPr id="130" name="Google Shape;130;p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Redistricting Proposal</a:t>
            </a:r>
            <a:endParaRPr/>
          </a:p>
        </p:txBody>
      </p:sp>
      <p:sp>
        <p:nvSpPr>
          <p:cNvPr id="131" name="Google Shape;131;p25"/>
          <p:cNvSpPr txBox="1">
            <a:spLocks noGrp="1"/>
          </p:cNvSpPr>
          <p:nvPr>
            <p:ph type="subTitle" idx="1"/>
          </p:nvPr>
        </p:nvSpPr>
        <p:spPr>
          <a:xfrm>
            <a:off x="494200" y="37986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Presented by the Reorganization Committee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body" idx="1"/>
          </p:nvPr>
        </p:nvSpPr>
        <p:spPr>
          <a:xfrm>
            <a:off x="311700" y="1373700"/>
            <a:ext cx="46101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b="1"/>
              <a:t>Buildings Locations in District:</a:t>
            </a:r>
            <a:r>
              <a:rPr lang="en"/>
              <a:t> Post 4211</a:t>
            </a:r>
            <a:endParaRPr/>
          </a:p>
          <a:p>
            <a:pPr marL="0" lvl="0" indent="0" algn="l" rtl="0">
              <a:spcBef>
                <a:spcPts val="0"/>
              </a:spcBef>
              <a:spcAft>
                <a:spcPts val="0"/>
              </a:spcAft>
              <a:buNone/>
            </a:pPr>
            <a:r>
              <a:rPr lang="en" b="1"/>
              <a:t>Population &amp; Age:</a:t>
            </a:r>
            <a:endParaRPr b="1"/>
          </a:p>
          <a:p>
            <a:pPr marL="457200" lvl="0" indent="0" algn="l" rtl="0">
              <a:spcBef>
                <a:spcPts val="0"/>
              </a:spcBef>
              <a:spcAft>
                <a:spcPts val="0"/>
              </a:spcAft>
              <a:buNone/>
            </a:pPr>
            <a:r>
              <a:rPr lang="en"/>
              <a:t>Total Life Members (LM) Population: 688 - Average Age LM: 76.1 </a:t>
            </a:r>
            <a:endParaRPr/>
          </a:p>
          <a:p>
            <a:pPr marL="457200" lvl="0" indent="0" algn="l" rtl="0">
              <a:spcBef>
                <a:spcPts val="0"/>
              </a:spcBef>
              <a:spcAft>
                <a:spcPts val="0"/>
              </a:spcAft>
              <a:buNone/>
            </a:pPr>
            <a:r>
              <a:rPr lang="en"/>
              <a:t>Total Annual Members (AM) Population: 90 - Average Age AM: 69.6 </a:t>
            </a:r>
            <a:endParaRPr/>
          </a:p>
          <a:p>
            <a:pPr marL="457200" lvl="0" indent="0" algn="l" rtl="0">
              <a:spcBef>
                <a:spcPts val="0"/>
              </a:spcBef>
              <a:spcAft>
                <a:spcPts val="0"/>
              </a:spcAft>
              <a:buNone/>
            </a:pPr>
            <a:r>
              <a:rPr lang="en"/>
              <a:t>Annual "Continuous" Members (ACM) Population: 38 - Average Age ACM: 67.7 </a:t>
            </a:r>
            <a:endParaRPr/>
          </a:p>
          <a:p>
            <a:pPr marL="457200" lvl="0" indent="0" algn="l" rtl="0">
              <a:spcBef>
                <a:spcPts val="0"/>
              </a:spcBef>
              <a:spcAft>
                <a:spcPts val="0"/>
              </a:spcAft>
              <a:buNone/>
            </a:pPr>
            <a:r>
              <a:rPr lang="en"/>
              <a:t>Total Unpaid Members (UM) Population: 40 - Average Age UM: 65.9 </a:t>
            </a:r>
            <a:endParaRPr/>
          </a:p>
          <a:p>
            <a:pPr marL="457200" lvl="0" indent="0" algn="l" rtl="0">
              <a:spcBef>
                <a:spcPts val="0"/>
              </a:spcBef>
              <a:spcAft>
                <a:spcPts val="0"/>
              </a:spcAft>
              <a:buNone/>
            </a:pPr>
            <a:r>
              <a:rPr lang="en"/>
              <a:t>Total New Members (NM) Population: 8 - Average Age NM: 65.4 </a:t>
            </a:r>
            <a:endParaRPr/>
          </a:p>
          <a:p>
            <a:pPr marL="457200" lvl="0" indent="0" algn="l" rtl="0">
              <a:spcBef>
                <a:spcPts val="0"/>
              </a:spcBef>
              <a:spcAft>
                <a:spcPts val="0"/>
              </a:spcAft>
              <a:buClr>
                <a:schemeClr val="dk1"/>
              </a:buClr>
              <a:buSzPct val="61111"/>
              <a:buFont typeface="Arial"/>
              <a:buNone/>
            </a:pPr>
            <a:endParaRPr/>
          </a:p>
          <a:p>
            <a:pPr marL="0" lvl="0" indent="0" algn="l" rtl="0">
              <a:spcBef>
                <a:spcPts val="0"/>
              </a:spcBef>
              <a:spcAft>
                <a:spcPts val="0"/>
              </a:spcAft>
              <a:buNone/>
            </a:pPr>
            <a:r>
              <a:rPr lang="en" b="1"/>
              <a:t>Distance, farthest (Building to Post): </a:t>
            </a:r>
            <a:endParaRPr b="1"/>
          </a:p>
          <a:p>
            <a:pPr marL="457200" lvl="0" indent="-300038" algn="l" rtl="0">
              <a:spcBef>
                <a:spcPts val="0"/>
              </a:spcBef>
              <a:spcAft>
                <a:spcPts val="0"/>
              </a:spcAft>
              <a:buSzPct val="100000"/>
              <a:buChar char="●"/>
            </a:pPr>
            <a:r>
              <a:rPr lang="en"/>
              <a:t>Roseburg Building: 166 miles, 3 hour 11 min.</a:t>
            </a:r>
            <a:endParaRPr/>
          </a:p>
          <a:p>
            <a:pPr marL="457200" lvl="0" indent="-300038" algn="l" rtl="0">
              <a:spcBef>
                <a:spcPts val="0"/>
              </a:spcBef>
              <a:spcAft>
                <a:spcPts val="0"/>
              </a:spcAft>
              <a:buSzPct val="100000"/>
              <a:buChar char="●"/>
            </a:pPr>
            <a:r>
              <a:rPr lang="en"/>
              <a:t>Bandon Building: 84.5 miles, 1 hour 40 min.</a:t>
            </a:r>
            <a:endParaRPr/>
          </a:p>
          <a:p>
            <a:pPr marL="457200" lvl="0" indent="-300038" algn="l" rtl="0">
              <a:spcBef>
                <a:spcPts val="0"/>
              </a:spcBef>
              <a:spcAft>
                <a:spcPts val="0"/>
              </a:spcAft>
              <a:buSzPct val="100000"/>
              <a:buChar char="●"/>
            </a:pPr>
            <a:r>
              <a:rPr lang="en"/>
              <a:t>Winston Building :153 miles, 3 hour 4 min.</a:t>
            </a:r>
            <a:endParaRPr/>
          </a:p>
          <a:p>
            <a:pPr marL="457200" lvl="0" indent="-300038" algn="l" rtl="0">
              <a:spcBef>
                <a:spcPts val="0"/>
              </a:spcBef>
              <a:spcAft>
                <a:spcPts val="0"/>
              </a:spcAft>
              <a:buSzPct val="100000"/>
              <a:buChar char="●"/>
            </a:pPr>
            <a:r>
              <a:rPr lang="en"/>
              <a:t>Powers Building: 93.4 miles, 2 hour 32 min.</a:t>
            </a:r>
            <a:endParaRPr/>
          </a:p>
          <a:p>
            <a:pPr marL="457200" lvl="0" indent="-300038" algn="l" rtl="0">
              <a:spcBef>
                <a:spcPts val="0"/>
              </a:spcBef>
              <a:spcAft>
                <a:spcPts val="0"/>
              </a:spcAft>
              <a:buSzPct val="100000"/>
              <a:buChar char="●"/>
            </a:pPr>
            <a:r>
              <a:rPr lang="en"/>
              <a:t>Brookings Building: 166 miles, 3 hour 11 min.</a:t>
            </a:r>
            <a:endParaRPr/>
          </a:p>
        </p:txBody>
      </p:sp>
      <p:sp>
        <p:nvSpPr>
          <p:cNvPr id="202" name="Google Shape;202;p34"/>
          <p:cNvSpPr txBox="1">
            <a:spLocks noGrp="1"/>
          </p:cNvSpPr>
          <p:nvPr>
            <p:ph type="title"/>
          </p:nvPr>
        </p:nvSpPr>
        <p:spPr>
          <a:xfrm>
            <a:off x="311700" y="445025"/>
            <a:ext cx="8520600" cy="928800"/>
          </a:xfrm>
          <a:prstGeom prst="rect">
            <a:avLst/>
          </a:prstGeom>
          <a:solidFill>
            <a:srgbClr val="FFFF00"/>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District 4: </a:t>
            </a:r>
            <a:endParaRPr b="1"/>
          </a:p>
          <a:p>
            <a:pPr marL="0" lvl="0" indent="0" algn="l" rtl="0">
              <a:spcBef>
                <a:spcPts val="0"/>
              </a:spcBef>
              <a:spcAft>
                <a:spcPts val="0"/>
              </a:spcAft>
              <a:buNone/>
            </a:pPr>
            <a:r>
              <a:rPr lang="en" sz="2244" b="1"/>
              <a:t>Posts (965, 966, 2468, 2928, 3182, 3440, 4439, 6102, 9745)</a:t>
            </a:r>
            <a:endParaRPr sz="2244" b="1"/>
          </a:p>
        </p:txBody>
      </p:sp>
      <p:pic>
        <p:nvPicPr>
          <p:cNvPr id="203" name="Google Shape;203;p34"/>
          <p:cNvPicPr preferRelativeResize="0"/>
          <p:nvPr/>
        </p:nvPicPr>
        <p:blipFill>
          <a:blip r:embed="rId3">
            <a:alphaModFix/>
          </a:blip>
          <a:stretch>
            <a:fillRect/>
          </a:stretch>
        </p:blipFill>
        <p:spPr>
          <a:xfrm>
            <a:off x="5074200" y="1526225"/>
            <a:ext cx="3380178" cy="3464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5"/>
          <p:cNvPicPr preferRelativeResize="0"/>
          <p:nvPr/>
        </p:nvPicPr>
        <p:blipFill rotWithShape="1">
          <a:blip r:embed="rId3">
            <a:alphaModFix amt="60000"/>
          </a:blip>
          <a:srcRect l="24421" t="29575" r="59888" b="38358"/>
          <a:stretch/>
        </p:blipFill>
        <p:spPr>
          <a:xfrm>
            <a:off x="1158240" y="1160743"/>
            <a:ext cx="6740436" cy="3881911"/>
          </a:xfrm>
          <a:prstGeom prst="rect">
            <a:avLst/>
          </a:prstGeom>
          <a:noFill/>
          <a:ln>
            <a:noFill/>
          </a:ln>
        </p:spPr>
      </p:pic>
      <p:sp>
        <p:nvSpPr>
          <p:cNvPr id="209" name="Google Shape;209;p35"/>
          <p:cNvSpPr txBox="1"/>
          <p:nvPr/>
        </p:nvSpPr>
        <p:spPr>
          <a:xfrm>
            <a:off x="2365117" y="514242"/>
            <a:ext cx="4195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3600" b="0" i="0" u="none" strike="noStrike" cap="none">
                <a:solidFill>
                  <a:schemeClr val="dk1"/>
                </a:solidFill>
                <a:latin typeface="Arial"/>
                <a:ea typeface="Arial"/>
                <a:cs typeface="Arial"/>
                <a:sym typeface="Arial"/>
              </a:rPr>
              <a:t>District 6</a:t>
            </a:r>
            <a:endParaRPr/>
          </a:p>
        </p:txBody>
      </p:sp>
      <p:sp>
        <p:nvSpPr>
          <p:cNvPr id="210" name="Google Shape;210;p35"/>
          <p:cNvSpPr txBox="1"/>
          <p:nvPr/>
        </p:nvSpPr>
        <p:spPr>
          <a:xfrm>
            <a:off x="4340144" y="1134205"/>
            <a:ext cx="1762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4567 Milton Free Water</a:t>
            </a:r>
            <a:endParaRPr/>
          </a:p>
        </p:txBody>
      </p:sp>
      <p:sp>
        <p:nvSpPr>
          <p:cNvPr id="211" name="Google Shape;211;p35"/>
          <p:cNvSpPr txBox="1"/>
          <p:nvPr/>
        </p:nvSpPr>
        <p:spPr>
          <a:xfrm>
            <a:off x="4045534" y="1501591"/>
            <a:ext cx="11361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922 Pendleton</a:t>
            </a:r>
            <a:endParaRPr/>
          </a:p>
        </p:txBody>
      </p:sp>
      <p:sp>
        <p:nvSpPr>
          <p:cNvPr id="212" name="Google Shape;212;p35"/>
          <p:cNvSpPr txBox="1"/>
          <p:nvPr/>
        </p:nvSpPr>
        <p:spPr>
          <a:xfrm>
            <a:off x="5395369" y="1727582"/>
            <a:ext cx="13137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4307 Enterprise</a:t>
            </a:r>
            <a:endParaRPr/>
          </a:p>
        </p:txBody>
      </p:sp>
      <p:sp>
        <p:nvSpPr>
          <p:cNvPr id="213" name="Google Shape;213;p35"/>
          <p:cNvSpPr txBox="1"/>
          <p:nvPr/>
        </p:nvSpPr>
        <p:spPr>
          <a:xfrm>
            <a:off x="4826143" y="1916276"/>
            <a:ext cx="10356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4060 Union</a:t>
            </a:r>
            <a:endParaRPr/>
          </a:p>
        </p:txBody>
      </p:sp>
      <p:sp>
        <p:nvSpPr>
          <p:cNvPr id="214" name="Google Shape;214;p35"/>
          <p:cNvSpPr txBox="1"/>
          <p:nvPr/>
        </p:nvSpPr>
        <p:spPr>
          <a:xfrm>
            <a:off x="3591190" y="2201098"/>
            <a:ext cx="12426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3048 Baker City</a:t>
            </a:r>
            <a:endParaRPr/>
          </a:p>
        </p:txBody>
      </p:sp>
      <p:sp>
        <p:nvSpPr>
          <p:cNvPr id="215" name="Google Shape;215;p35"/>
          <p:cNvSpPr txBox="1"/>
          <p:nvPr/>
        </p:nvSpPr>
        <p:spPr>
          <a:xfrm>
            <a:off x="5552811" y="2219732"/>
            <a:ext cx="11361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7847 Halfway</a:t>
            </a:r>
            <a:endParaRPr/>
          </a:p>
        </p:txBody>
      </p:sp>
      <p:sp>
        <p:nvSpPr>
          <p:cNvPr id="216" name="Google Shape;216;p35"/>
          <p:cNvSpPr txBox="1"/>
          <p:nvPr/>
        </p:nvSpPr>
        <p:spPr>
          <a:xfrm>
            <a:off x="3805870" y="2532902"/>
            <a:ext cx="13137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3597 John Day</a:t>
            </a:r>
            <a:endParaRPr/>
          </a:p>
        </p:txBody>
      </p:sp>
      <p:sp>
        <p:nvSpPr>
          <p:cNvPr id="217" name="Google Shape;217;p35"/>
          <p:cNvSpPr txBox="1"/>
          <p:nvPr/>
        </p:nvSpPr>
        <p:spPr>
          <a:xfrm>
            <a:off x="5696105" y="2996392"/>
            <a:ext cx="10356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5452 Ontario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311700" y="445025"/>
            <a:ext cx="8520600" cy="986700"/>
          </a:xfrm>
          <a:prstGeom prst="rect">
            <a:avLst/>
          </a:prstGeom>
          <a:solidFill>
            <a:srgbClr val="DEB9DD"/>
          </a:solidFill>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a:t>District 6 :</a:t>
            </a:r>
            <a:endParaRPr sz="2420"/>
          </a:p>
          <a:p>
            <a:pPr marL="0" lvl="0" indent="0" algn="l" rtl="0">
              <a:spcBef>
                <a:spcPts val="0"/>
              </a:spcBef>
              <a:spcAft>
                <a:spcPts val="0"/>
              </a:spcAft>
              <a:buSzPts val="990"/>
              <a:buNone/>
            </a:pPr>
            <a:r>
              <a:rPr lang="en" sz="2000"/>
              <a:t> Posts (922, 3048, 3597, 4060, 4307, 4567, 5452, 7847)</a:t>
            </a:r>
            <a:endParaRPr sz="2000"/>
          </a:p>
        </p:txBody>
      </p:sp>
      <p:sp>
        <p:nvSpPr>
          <p:cNvPr id="223" name="Google Shape;223;p36"/>
          <p:cNvSpPr txBox="1">
            <a:spLocks noGrp="1"/>
          </p:cNvSpPr>
          <p:nvPr>
            <p:ph type="body" idx="1"/>
          </p:nvPr>
        </p:nvSpPr>
        <p:spPr>
          <a:xfrm>
            <a:off x="311700" y="1355250"/>
            <a:ext cx="6139500" cy="37881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sz="1943" b="1"/>
              <a:t>Buildings in District:</a:t>
            </a:r>
            <a:r>
              <a:rPr lang="en" sz="1943"/>
              <a:t>  5452, 7847, 4060, 4307, 922</a:t>
            </a:r>
            <a:endParaRPr sz="1943"/>
          </a:p>
          <a:p>
            <a:pPr marL="0" lvl="0" indent="0" algn="l" rtl="0">
              <a:spcBef>
                <a:spcPts val="0"/>
              </a:spcBef>
              <a:spcAft>
                <a:spcPts val="0"/>
              </a:spcAft>
              <a:buNone/>
            </a:pPr>
            <a:r>
              <a:rPr lang="en" sz="1943" b="1"/>
              <a:t>Population &amp; Age:</a:t>
            </a:r>
            <a:endParaRPr sz="1943" b="1"/>
          </a:p>
          <a:p>
            <a:pPr marL="457200" lvl="0" indent="0" algn="l" rtl="0">
              <a:spcBef>
                <a:spcPts val="0"/>
              </a:spcBef>
              <a:spcAft>
                <a:spcPts val="0"/>
              </a:spcAft>
              <a:buNone/>
            </a:pPr>
            <a:r>
              <a:rPr lang="en" sz="1943"/>
              <a:t>Total Life Members (LM) Population: 619 </a:t>
            </a:r>
            <a:endParaRPr sz="1943"/>
          </a:p>
          <a:p>
            <a:pPr marL="457200" lvl="0" indent="0" algn="l" rtl="0">
              <a:spcBef>
                <a:spcPts val="0"/>
              </a:spcBef>
              <a:spcAft>
                <a:spcPts val="0"/>
              </a:spcAft>
              <a:buNone/>
            </a:pPr>
            <a:r>
              <a:rPr lang="en" sz="1943"/>
              <a:t>- Average Age LM: 71.5 </a:t>
            </a:r>
            <a:endParaRPr sz="1943"/>
          </a:p>
          <a:p>
            <a:pPr marL="457200" lvl="0" indent="0" algn="l" rtl="0">
              <a:spcBef>
                <a:spcPts val="0"/>
              </a:spcBef>
              <a:spcAft>
                <a:spcPts val="0"/>
              </a:spcAft>
              <a:buNone/>
            </a:pPr>
            <a:r>
              <a:rPr lang="en" sz="1943"/>
              <a:t>Total Annual Members (AM) Population: 101</a:t>
            </a:r>
            <a:endParaRPr sz="1943"/>
          </a:p>
          <a:p>
            <a:pPr marL="457200" lvl="0" indent="0" algn="l" rtl="0">
              <a:spcBef>
                <a:spcPts val="0"/>
              </a:spcBef>
              <a:spcAft>
                <a:spcPts val="0"/>
              </a:spcAft>
              <a:buNone/>
            </a:pPr>
            <a:r>
              <a:rPr lang="en" sz="1943"/>
              <a:t> - Average Age AM: 67.4 </a:t>
            </a:r>
            <a:endParaRPr sz="1943"/>
          </a:p>
          <a:p>
            <a:pPr marL="457200" lvl="0" indent="0" algn="l" rtl="0">
              <a:spcBef>
                <a:spcPts val="0"/>
              </a:spcBef>
              <a:spcAft>
                <a:spcPts val="0"/>
              </a:spcAft>
              <a:buNone/>
            </a:pPr>
            <a:r>
              <a:rPr lang="en" sz="1943"/>
              <a:t>Annual "Continuous" Members (ACM) Population: 45 </a:t>
            </a:r>
            <a:endParaRPr sz="1943"/>
          </a:p>
          <a:p>
            <a:pPr marL="457200" lvl="0" indent="0" algn="l" rtl="0">
              <a:spcBef>
                <a:spcPts val="0"/>
              </a:spcBef>
              <a:spcAft>
                <a:spcPts val="0"/>
              </a:spcAft>
              <a:buNone/>
            </a:pPr>
            <a:r>
              <a:rPr lang="en" sz="1943"/>
              <a:t>- Average Age ACM: 70.7 </a:t>
            </a:r>
            <a:endParaRPr sz="1943"/>
          </a:p>
          <a:p>
            <a:pPr marL="457200" lvl="0" indent="0" algn="l" rtl="0">
              <a:spcBef>
                <a:spcPts val="0"/>
              </a:spcBef>
              <a:spcAft>
                <a:spcPts val="0"/>
              </a:spcAft>
              <a:buNone/>
            </a:pPr>
            <a:r>
              <a:rPr lang="en" sz="1943"/>
              <a:t>Total Unpaid Members (UM) Population: 43</a:t>
            </a:r>
            <a:endParaRPr sz="1943"/>
          </a:p>
          <a:p>
            <a:pPr marL="457200" lvl="0" indent="0" algn="l" rtl="0">
              <a:spcBef>
                <a:spcPts val="0"/>
              </a:spcBef>
              <a:spcAft>
                <a:spcPts val="0"/>
              </a:spcAft>
              <a:buNone/>
            </a:pPr>
            <a:r>
              <a:rPr lang="en" sz="1943"/>
              <a:t> - Average Age UM: 62.7 </a:t>
            </a:r>
            <a:endParaRPr sz="1943"/>
          </a:p>
          <a:p>
            <a:pPr marL="457200" lvl="0" indent="0" algn="l" rtl="0">
              <a:spcBef>
                <a:spcPts val="0"/>
              </a:spcBef>
              <a:spcAft>
                <a:spcPts val="0"/>
              </a:spcAft>
              <a:buNone/>
            </a:pPr>
            <a:r>
              <a:rPr lang="en" sz="1943"/>
              <a:t>Total New Members (NM) Population: 7 </a:t>
            </a:r>
            <a:endParaRPr sz="1943"/>
          </a:p>
          <a:p>
            <a:pPr marL="457200" lvl="0" indent="0" algn="l" rtl="0">
              <a:spcBef>
                <a:spcPts val="0"/>
              </a:spcBef>
              <a:spcAft>
                <a:spcPts val="0"/>
              </a:spcAft>
              <a:buClr>
                <a:schemeClr val="dk1"/>
              </a:buClr>
              <a:buSzPct val="56618"/>
              <a:buFont typeface="Arial"/>
              <a:buNone/>
            </a:pPr>
            <a:r>
              <a:rPr lang="en" sz="1943"/>
              <a:t>- Average Age NM: 58.3 </a:t>
            </a:r>
            <a:endParaRPr sz="1943"/>
          </a:p>
          <a:p>
            <a:pPr marL="0" lvl="0" indent="0" algn="l" rtl="0">
              <a:spcBef>
                <a:spcPts val="0"/>
              </a:spcBef>
              <a:spcAft>
                <a:spcPts val="0"/>
              </a:spcAft>
              <a:buNone/>
            </a:pPr>
            <a:r>
              <a:rPr lang="en" sz="1943" b="1"/>
              <a:t>Distance, farthest (Building to Post):</a:t>
            </a:r>
            <a:r>
              <a:rPr lang="en" sz="1943"/>
              <a:t> </a:t>
            </a:r>
            <a:endParaRPr sz="1943"/>
          </a:p>
          <a:p>
            <a:pPr marL="457200" lvl="0" indent="-314960" algn="l" rtl="0">
              <a:spcBef>
                <a:spcPts val="0"/>
              </a:spcBef>
              <a:spcAft>
                <a:spcPts val="0"/>
              </a:spcAft>
              <a:buSzPct val="100000"/>
              <a:buChar char="●"/>
            </a:pPr>
            <a:r>
              <a:rPr lang="en" sz="1943"/>
              <a:t>Pendleton Building: 167 miles, 2 hrs. 37 min.</a:t>
            </a:r>
            <a:endParaRPr sz="1943"/>
          </a:p>
          <a:p>
            <a:pPr marL="457200" lvl="0" indent="-314960" algn="l" rtl="0">
              <a:spcBef>
                <a:spcPts val="0"/>
              </a:spcBef>
              <a:spcAft>
                <a:spcPts val="0"/>
              </a:spcAft>
              <a:buSzPct val="100000"/>
              <a:buChar char="●"/>
            </a:pPr>
            <a:r>
              <a:rPr lang="en" sz="1943"/>
              <a:t>Enterprise Building: 185 miles, 3 hrs. 31 min.</a:t>
            </a:r>
            <a:endParaRPr sz="1943"/>
          </a:p>
          <a:p>
            <a:pPr marL="457200" lvl="0" indent="-314960" algn="l" rtl="0">
              <a:spcBef>
                <a:spcPts val="0"/>
              </a:spcBef>
              <a:spcAft>
                <a:spcPts val="0"/>
              </a:spcAft>
              <a:buSzPct val="100000"/>
              <a:buChar char="●"/>
            </a:pPr>
            <a:r>
              <a:rPr lang="en" sz="1943"/>
              <a:t>Halfway Building:  167 miles, 2 hrs. 56 min.</a:t>
            </a:r>
            <a:endParaRPr sz="1943"/>
          </a:p>
          <a:p>
            <a:pPr marL="457200" lvl="0" indent="-314960" algn="l" rtl="0">
              <a:spcBef>
                <a:spcPts val="0"/>
              </a:spcBef>
              <a:spcAft>
                <a:spcPts val="0"/>
              </a:spcAft>
              <a:buSzPct val="100000"/>
              <a:buChar char="●"/>
            </a:pPr>
            <a:r>
              <a:rPr lang="en" sz="1943"/>
              <a:t>Ontario Building:  190 miles, 3 hrs. 3 min.</a:t>
            </a:r>
            <a:endParaRPr sz="1943"/>
          </a:p>
          <a:p>
            <a:pPr marL="457200" lvl="0" indent="-314960" algn="l" rtl="0">
              <a:spcBef>
                <a:spcPts val="0"/>
              </a:spcBef>
              <a:spcAft>
                <a:spcPts val="0"/>
              </a:spcAft>
              <a:buSzPct val="100000"/>
              <a:buChar char="●"/>
            </a:pPr>
            <a:r>
              <a:rPr lang="en" sz="1943"/>
              <a:t>Union Building:  108 miles, 1 hr. 47 min.</a:t>
            </a:r>
            <a:endParaRPr sz="1943"/>
          </a:p>
        </p:txBody>
      </p:sp>
      <p:pic>
        <p:nvPicPr>
          <p:cNvPr id="224" name="Google Shape;224;p36"/>
          <p:cNvPicPr preferRelativeResize="0"/>
          <p:nvPr/>
        </p:nvPicPr>
        <p:blipFill>
          <a:blip r:embed="rId3">
            <a:alphaModFix/>
          </a:blip>
          <a:stretch>
            <a:fillRect/>
          </a:stretch>
        </p:blipFill>
        <p:spPr>
          <a:xfrm>
            <a:off x="6603600" y="1584125"/>
            <a:ext cx="2050317" cy="3406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7"/>
          <p:cNvPicPr preferRelativeResize="0"/>
          <p:nvPr/>
        </p:nvPicPr>
        <p:blipFill rotWithShape="1">
          <a:blip r:embed="rId3">
            <a:alphaModFix amt="60000"/>
          </a:blip>
          <a:srcRect l="15551" t="33408" r="63307" b="39955"/>
          <a:stretch/>
        </p:blipFill>
        <p:spPr>
          <a:xfrm>
            <a:off x="290118" y="1163024"/>
            <a:ext cx="8646493" cy="3257685"/>
          </a:xfrm>
          <a:prstGeom prst="rect">
            <a:avLst/>
          </a:prstGeom>
          <a:noFill/>
          <a:ln>
            <a:noFill/>
          </a:ln>
        </p:spPr>
      </p:pic>
      <p:sp>
        <p:nvSpPr>
          <p:cNvPr id="230" name="Google Shape;230;p37"/>
          <p:cNvSpPr txBox="1"/>
          <p:nvPr/>
        </p:nvSpPr>
        <p:spPr>
          <a:xfrm>
            <a:off x="2474391" y="478038"/>
            <a:ext cx="4195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3600" b="0" i="0" u="none" strike="noStrike" cap="none">
                <a:solidFill>
                  <a:schemeClr val="dk1"/>
                </a:solidFill>
                <a:latin typeface="Arial"/>
                <a:ea typeface="Arial"/>
                <a:cs typeface="Arial"/>
                <a:sym typeface="Arial"/>
              </a:rPr>
              <a:t>District 7</a:t>
            </a:r>
            <a:endParaRPr/>
          </a:p>
        </p:txBody>
      </p:sp>
      <p:sp>
        <p:nvSpPr>
          <p:cNvPr id="231" name="Google Shape;231;p37"/>
          <p:cNvSpPr txBox="1"/>
          <p:nvPr/>
        </p:nvSpPr>
        <p:spPr>
          <a:xfrm>
            <a:off x="2683514" y="3006406"/>
            <a:ext cx="13524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6881 Shady Cove</a:t>
            </a:r>
            <a:endParaRPr/>
          </a:p>
        </p:txBody>
      </p:sp>
      <p:sp>
        <p:nvSpPr>
          <p:cNvPr id="232" name="Google Shape;232;p37"/>
          <p:cNvSpPr txBox="1"/>
          <p:nvPr/>
        </p:nvSpPr>
        <p:spPr>
          <a:xfrm>
            <a:off x="1668478" y="3218379"/>
            <a:ext cx="14886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2302 Grants Pass</a:t>
            </a:r>
            <a:endParaRPr/>
          </a:p>
        </p:txBody>
      </p:sp>
      <p:sp>
        <p:nvSpPr>
          <p:cNvPr id="233" name="Google Shape;233;p37"/>
          <p:cNvSpPr txBox="1"/>
          <p:nvPr/>
        </p:nvSpPr>
        <p:spPr>
          <a:xfrm>
            <a:off x="2381793" y="3395745"/>
            <a:ext cx="14886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9670 Jacksonville</a:t>
            </a:r>
            <a:endParaRPr/>
          </a:p>
        </p:txBody>
      </p:sp>
      <p:sp>
        <p:nvSpPr>
          <p:cNvPr id="234" name="Google Shape;234;p37"/>
          <p:cNvSpPr txBox="1"/>
          <p:nvPr/>
        </p:nvSpPr>
        <p:spPr>
          <a:xfrm>
            <a:off x="2498531" y="3568869"/>
            <a:ext cx="13524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1833 Medford</a:t>
            </a:r>
            <a:endParaRPr/>
          </a:p>
        </p:txBody>
      </p:sp>
      <p:sp>
        <p:nvSpPr>
          <p:cNvPr id="235" name="Google Shape;235;p37"/>
          <p:cNvSpPr txBox="1"/>
          <p:nvPr/>
        </p:nvSpPr>
        <p:spPr>
          <a:xfrm>
            <a:off x="6916476" y="3756678"/>
            <a:ext cx="13524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4070 Lakeview</a:t>
            </a:r>
            <a:endParaRPr/>
          </a:p>
        </p:txBody>
      </p:sp>
      <p:sp>
        <p:nvSpPr>
          <p:cNvPr id="236" name="Google Shape;236;p37"/>
          <p:cNvSpPr txBox="1"/>
          <p:nvPr/>
        </p:nvSpPr>
        <p:spPr>
          <a:xfrm>
            <a:off x="4492632" y="3695104"/>
            <a:ext cx="1489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1383 Klamath Falls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a:off x="311700" y="292625"/>
            <a:ext cx="8520600" cy="831900"/>
          </a:xfrm>
          <a:prstGeom prst="rect">
            <a:avLst/>
          </a:prstGeom>
          <a:solidFill>
            <a:schemeClr val="lt2"/>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a:t>District 7 : </a:t>
            </a:r>
            <a:endParaRPr sz="2020"/>
          </a:p>
          <a:p>
            <a:pPr marL="0" lvl="0" indent="0" algn="l" rtl="0">
              <a:spcBef>
                <a:spcPts val="0"/>
              </a:spcBef>
              <a:spcAft>
                <a:spcPts val="0"/>
              </a:spcAft>
              <a:buSzPts val="990"/>
              <a:buNone/>
            </a:pPr>
            <a:r>
              <a:rPr lang="en" sz="2020"/>
              <a:t>Posts (1383, 1833, 2302, 4070, 6881, 9670)</a:t>
            </a:r>
            <a:endParaRPr sz="2020"/>
          </a:p>
        </p:txBody>
      </p:sp>
      <p:sp>
        <p:nvSpPr>
          <p:cNvPr id="242" name="Google Shape;242;p38"/>
          <p:cNvSpPr txBox="1">
            <a:spLocks noGrp="1"/>
          </p:cNvSpPr>
          <p:nvPr>
            <p:ph type="body" idx="1"/>
          </p:nvPr>
        </p:nvSpPr>
        <p:spPr>
          <a:xfrm>
            <a:off x="311700" y="1152475"/>
            <a:ext cx="4762500" cy="39909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b="1"/>
              <a:t>Buildings in District: 1383, 1833, 4070, 6881 </a:t>
            </a:r>
            <a:endParaRPr b="1"/>
          </a:p>
          <a:p>
            <a:pPr marL="0" lvl="0" indent="0" algn="l" rtl="0">
              <a:spcBef>
                <a:spcPts val="0"/>
              </a:spcBef>
              <a:spcAft>
                <a:spcPts val="0"/>
              </a:spcAft>
              <a:buClr>
                <a:schemeClr val="dk1"/>
              </a:buClr>
              <a:buSzPct val="61111"/>
              <a:buFont typeface="Arial"/>
              <a:buNone/>
            </a:pPr>
            <a:r>
              <a:rPr lang="en" b="1"/>
              <a:t>Population &amp; Age:</a:t>
            </a:r>
            <a:endParaRPr b="1"/>
          </a:p>
          <a:p>
            <a:pPr marL="457200" lvl="0" indent="0" algn="l" rtl="0">
              <a:spcBef>
                <a:spcPts val="0"/>
              </a:spcBef>
              <a:spcAft>
                <a:spcPts val="0"/>
              </a:spcAft>
              <a:buClr>
                <a:schemeClr val="dk1"/>
              </a:buClr>
              <a:buSzPct val="61111"/>
              <a:buFont typeface="Arial"/>
              <a:buNone/>
            </a:pPr>
            <a:r>
              <a:rPr lang="en"/>
              <a:t>Total Life Members (LM) Population: 917 </a:t>
            </a:r>
            <a:endParaRPr/>
          </a:p>
          <a:p>
            <a:pPr marL="457200" lvl="0" indent="0" algn="l" rtl="0">
              <a:spcBef>
                <a:spcPts val="0"/>
              </a:spcBef>
              <a:spcAft>
                <a:spcPts val="0"/>
              </a:spcAft>
              <a:buClr>
                <a:schemeClr val="dk1"/>
              </a:buClr>
              <a:buSzPct val="61111"/>
              <a:buFont typeface="Arial"/>
              <a:buNone/>
            </a:pPr>
            <a:r>
              <a:rPr lang="en"/>
              <a:t>- Average Age LM: 74.6 </a:t>
            </a:r>
            <a:endParaRPr/>
          </a:p>
          <a:p>
            <a:pPr marL="457200" lvl="0" indent="0" algn="l" rtl="0">
              <a:spcBef>
                <a:spcPts val="0"/>
              </a:spcBef>
              <a:spcAft>
                <a:spcPts val="0"/>
              </a:spcAft>
              <a:buClr>
                <a:schemeClr val="dk1"/>
              </a:buClr>
              <a:buSzPct val="61111"/>
              <a:buFont typeface="Arial"/>
              <a:buNone/>
            </a:pPr>
            <a:r>
              <a:rPr lang="en"/>
              <a:t>Total Annual Members (AM) Population: 155 - Average Age AM: 63.9 </a:t>
            </a:r>
            <a:endParaRPr/>
          </a:p>
          <a:p>
            <a:pPr marL="457200" lvl="0" indent="0" algn="l" rtl="0">
              <a:spcBef>
                <a:spcPts val="0"/>
              </a:spcBef>
              <a:spcAft>
                <a:spcPts val="0"/>
              </a:spcAft>
              <a:buClr>
                <a:schemeClr val="dk1"/>
              </a:buClr>
              <a:buSzPct val="61111"/>
              <a:buFont typeface="Arial"/>
              <a:buNone/>
            </a:pPr>
            <a:r>
              <a:rPr lang="en"/>
              <a:t>Annual "Continuous" Members (ACM) Population: 54 - Average Age ACM: 66.7 </a:t>
            </a:r>
            <a:endParaRPr/>
          </a:p>
          <a:p>
            <a:pPr marL="457200" lvl="0" indent="0" algn="l" rtl="0">
              <a:spcBef>
                <a:spcPts val="0"/>
              </a:spcBef>
              <a:spcAft>
                <a:spcPts val="0"/>
              </a:spcAft>
              <a:buClr>
                <a:schemeClr val="dk1"/>
              </a:buClr>
              <a:buSzPct val="61111"/>
              <a:buFont typeface="Arial"/>
              <a:buNone/>
            </a:pPr>
            <a:r>
              <a:rPr lang="en"/>
              <a:t>Total Unpaid Members (UM) Population: 56 - Average Age UM: 66.5 </a:t>
            </a:r>
            <a:endParaRPr/>
          </a:p>
          <a:p>
            <a:pPr marL="457200" lvl="0" indent="0" algn="l" rtl="0">
              <a:spcBef>
                <a:spcPts val="0"/>
              </a:spcBef>
              <a:spcAft>
                <a:spcPts val="0"/>
              </a:spcAft>
              <a:buClr>
                <a:schemeClr val="dk1"/>
              </a:buClr>
              <a:buSzPct val="61111"/>
              <a:buFont typeface="Arial"/>
              <a:buNone/>
            </a:pPr>
            <a:r>
              <a:rPr lang="en"/>
              <a:t>Total New Members (NM) Population: 8 </a:t>
            </a:r>
            <a:endParaRPr/>
          </a:p>
          <a:p>
            <a:pPr marL="457200" lvl="0" indent="0" algn="l" rtl="0">
              <a:spcBef>
                <a:spcPts val="0"/>
              </a:spcBef>
              <a:spcAft>
                <a:spcPts val="0"/>
              </a:spcAft>
              <a:buClr>
                <a:schemeClr val="dk1"/>
              </a:buClr>
              <a:buSzPct val="61111"/>
              <a:buFont typeface="Arial"/>
              <a:buNone/>
            </a:pPr>
            <a:r>
              <a:rPr lang="en"/>
              <a:t>- Average Age NM: 63.8 </a:t>
            </a:r>
            <a:endParaRPr/>
          </a:p>
          <a:p>
            <a:pPr marL="0" lvl="0" indent="0" algn="l" rtl="0">
              <a:spcBef>
                <a:spcPts val="0"/>
              </a:spcBef>
              <a:spcAft>
                <a:spcPts val="0"/>
              </a:spcAft>
              <a:buNone/>
            </a:pPr>
            <a:r>
              <a:rPr lang="en" b="1"/>
              <a:t>Distance, farthest (Building to Post):</a:t>
            </a:r>
            <a:endParaRPr b="1"/>
          </a:p>
          <a:p>
            <a:pPr marL="457200" lvl="0" indent="-325755" algn="l" rtl="0">
              <a:spcBef>
                <a:spcPts val="0"/>
              </a:spcBef>
              <a:spcAft>
                <a:spcPts val="0"/>
              </a:spcAft>
              <a:buSzPct val="100000"/>
              <a:buChar char="●"/>
            </a:pPr>
            <a:r>
              <a:rPr lang="en"/>
              <a:t>Shady Cove Building : 173 miles, 3 hour 5 min.</a:t>
            </a:r>
            <a:endParaRPr/>
          </a:p>
          <a:p>
            <a:pPr marL="457200" lvl="0" indent="-325755" algn="l" rtl="0">
              <a:spcBef>
                <a:spcPts val="0"/>
              </a:spcBef>
              <a:spcAft>
                <a:spcPts val="0"/>
              </a:spcAft>
              <a:buSzPct val="100000"/>
              <a:buChar char="●"/>
            </a:pPr>
            <a:r>
              <a:rPr lang="en"/>
              <a:t>Crater Lake: 173 miles, 3 hour 5 min.</a:t>
            </a:r>
            <a:endParaRPr/>
          </a:p>
          <a:p>
            <a:pPr marL="457200" lvl="0" indent="-325755" algn="l" rtl="0">
              <a:spcBef>
                <a:spcPts val="0"/>
              </a:spcBef>
              <a:spcAft>
                <a:spcPts val="0"/>
              </a:spcAft>
              <a:buSzPct val="100000"/>
              <a:buChar char="●"/>
            </a:pPr>
            <a:r>
              <a:rPr lang="en"/>
              <a:t>Klamath Falls: 95.1 miles, 1 hour 47 min.</a:t>
            </a:r>
            <a:endParaRPr/>
          </a:p>
          <a:p>
            <a:pPr marL="457200" lvl="0" indent="-325755" algn="l" rtl="0">
              <a:spcBef>
                <a:spcPts val="0"/>
              </a:spcBef>
              <a:spcAft>
                <a:spcPts val="0"/>
              </a:spcAft>
              <a:buSzPct val="100000"/>
              <a:buChar char="●"/>
            </a:pPr>
            <a:r>
              <a:rPr lang="en"/>
              <a:t>Lakeview: 173 miles, 3 hour 5 min.</a:t>
            </a:r>
            <a:endParaRPr/>
          </a:p>
        </p:txBody>
      </p:sp>
      <p:pic>
        <p:nvPicPr>
          <p:cNvPr id="243" name="Google Shape;243;p38"/>
          <p:cNvPicPr preferRelativeResize="0"/>
          <p:nvPr/>
        </p:nvPicPr>
        <p:blipFill>
          <a:blip r:embed="rId3">
            <a:alphaModFix/>
          </a:blip>
          <a:stretch>
            <a:fillRect/>
          </a:stretch>
        </p:blipFill>
        <p:spPr>
          <a:xfrm>
            <a:off x="5074200" y="1276925"/>
            <a:ext cx="3917399" cy="21752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9"/>
          <p:cNvPicPr preferRelativeResize="0"/>
          <p:nvPr/>
        </p:nvPicPr>
        <p:blipFill rotWithShape="1">
          <a:blip r:embed="rId3">
            <a:alphaModFix amt="60000"/>
          </a:blip>
          <a:srcRect l="13049" t="20677" r="57648" b="36804"/>
          <a:stretch/>
        </p:blipFill>
        <p:spPr>
          <a:xfrm>
            <a:off x="347420" y="1235572"/>
            <a:ext cx="8449158" cy="3665983"/>
          </a:xfrm>
          <a:prstGeom prst="rect">
            <a:avLst/>
          </a:prstGeom>
          <a:noFill/>
          <a:ln>
            <a:noFill/>
          </a:ln>
        </p:spPr>
      </p:pic>
      <p:sp>
        <p:nvSpPr>
          <p:cNvPr id="249" name="Google Shape;249;p39"/>
          <p:cNvSpPr txBox="1"/>
          <p:nvPr/>
        </p:nvSpPr>
        <p:spPr>
          <a:xfrm>
            <a:off x="2474404" y="597613"/>
            <a:ext cx="4195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3600" b="0" i="0" u="none" strike="noStrike" cap="none">
                <a:solidFill>
                  <a:schemeClr val="dk1"/>
                </a:solidFill>
                <a:latin typeface="Arial"/>
                <a:ea typeface="Arial"/>
                <a:cs typeface="Arial"/>
                <a:sym typeface="Arial"/>
              </a:rPr>
              <a:t>District 10</a:t>
            </a:r>
            <a:endParaRPr/>
          </a:p>
        </p:txBody>
      </p:sp>
      <p:sp>
        <p:nvSpPr>
          <p:cNvPr id="250" name="Google Shape;250;p39"/>
          <p:cNvSpPr txBox="1"/>
          <p:nvPr/>
        </p:nvSpPr>
        <p:spPr>
          <a:xfrm>
            <a:off x="4166698" y="1863696"/>
            <a:ext cx="12642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12141 Madras</a:t>
            </a:r>
            <a:endParaRPr/>
          </a:p>
        </p:txBody>
      </p:sp>
      <p:sp>
        <p:nvSpPr>
          <p:cNvPr id="251" name="Google Shape;251;p39"/>
          <p:cNvSpPr txBox="1"/>
          <p:nvPr/>
        </p:nvSpPr>
        <p:spPr>
          <a:xfrm>
            <a:off x="3130596" y="2744874"/>
            <a:ext cx="11772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8138 Sisters</a:t>
            </a:r>
            <a:endParaRPr/>
          </a:p>
        </p:txBody>
      </p:sp>
      <p:sp>
        <p:nvSpPr>
          <p:cNvPr id="252" name="Google Shape;252;p39"/>
          <p:cNvSpPr txBox="1"/>
          <p:nvPr/>
        </p:nvSpPr>
        <p:spPr>
          <a:xfrm>
            <a:off x="4154022" y="2895588"/>
            <a:ext cx="11772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4108 Redmond</a:t>
            </a:r>
            <a:endParaRPr/>
          </a:p>
        </p:txBody>
      </p:sp>
      <p:sp>
        <p:nvSpPr>
          <p:cNvPr id="253" name="Google Shape;253;p39"/>
          <p:cNvSpPr txBox="1"/>
          <p:nvPr/>
        </p:nvSpPr>
        <p:spPr>
          <a:xfrm>
            <a:off x="4945525" y="2775499"/>
            <a:ext cx="11772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1412 Prineville</a:t>
            </a:r>
            <a:endParaRPr/>
          </a:p>
        </p:txBody>
      </p:sp>
      <p:sp>
        <p:nvSpPr>
          <p:cNvPr id="254" name="Google Shape;254;p39"/>
          <p:cNvSpPr txBox="1"/>
          <p:nvPr/>
        </p:nvSpPr>
        <p:spPr>
          <a:xfrm>
            <a:off x="3326825" y="4322723"/>
            <a:ext cx="10695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7242 La Pine</a:t>
            </a:r>
            <a:endParaRPr/>
          </a:p>
        </p:txBody>
      </p:sp>
      <p:sp>
        <p:nvSpPr>
          <p:cNvPr id="255" name="Google Shape;255;p39"/>
          <p:cNvSpPr txBox="1"/>
          <p:nvPr/>
        </p:nvSpPr>
        <p:spPr>
          <a:xfrm>
            <a:off x="3695517" y="3375231"/>
            <a:ext cx="11784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1643 Bend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311700" y="229075"/>
            <a:ext cx="8520600" cy="788700"/>
          </a:xfrm>
          <a:prstGeom prst="rect">
            <a:avLst/>
          </a:prstGeom>
          <a:solidFill>
            <a:srgbClr val="6AA84F"/>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rPr>
              <a:t>District 10: </a:t>
            </a:r>
            <a:endParaRPr sz="2420" b="1">
              <a:solidFill>
                <a:schemeClr val="lt1"/>
              </a:solidFill>
            </a:endParaRPr>
          </a:p>
          <a:p>
            <a:pPr marL="0" lvl="0" indent="0" algn="l" rtl="0">
              <a:spcBef>
                <a:spcPts val="0"/>
              </a:spcBef>
              <a:spcAft>
                <a:spcPts val="0"/>
              </a:spcAft>
              <a:buSzPts val="990"/>
              <a:buNone/>
            </a:pPr>
            <a:r>
              <a:rPr lang="en" sz="2020" b="1">
                <a:solidFill>
                  <a:schemeClr val="lt1"/>
                </a:solidFill>
              </a:rPr>
              <a:t>Posts (1412, 1643, 4108, 7242, 8138, 12141)</a:t>
            </a:r>
            <a:endParaRPr sz="2020" b="1">
              <a:solidFill>
                <a:schemeClr val="lt1"/>
              </a:solidFill>
            </a:endParaRPr>
          </a:p>
        </p:txBody>
      </p:sp>
      <p:sp>
        <p:nvSpPr>
          <p:cNvPr id="261" name="Google Shape;261;p40"/>
          <p:cNvSpPr txBox="1">
            <a:spLocks noGrp="1"/>
          </p:cNvSpPr>
          <p:nvPr>
            <p:ph type="body" idx="1"/>
          </p:nvPr>
        </p:nvSpPr>
        <p:spPr>
          <a:xfrm>
            <a:off x="311700" y="1152475"/>
            <a:ext cx="4800600" cy="3800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b="1"/>
              <a:t>Buildings in District:</a:t>
            </a:r>
            <a:r>
              <a:rPr lang="en"/>
              <a:t> 1643, 4108, 1412</a:t>
            </a:r>
            <a:endParaRPr/>
          </a:p>
          <a:p>
            <a:pPr marL="0" lvl="0" indent="0" algn="l" rtl="0">
              <a:spcBef>
                <a:spcPts val="1200"/>
              </a:spcBef>
              <a:spcAft>
                <a:spcPts val="0"/>
              </a:spcAft>
              <a:buClr>
                <a:schemeClr val="dk1"/>
              </a:buClr>
              <a:buSzPct val="61111"/>
              <a:buFont typeface="Arial"/>
              <a:buNone/>
            </a:pPr>
            <a:r>
              <a:rPr lang="en" b="1"/>
              <a:t>Population &amp; Age:</a:t>
            </a:r>
            <a:endParaRPr b="1"/>
          </a:p>
          <a:p>
            <a:pPr marL="457200" lvl="0" indent="0" algn="l" rtl="0">
              <a:spcBef>
                <a:spcPts val="0"/>
              </a:spcBef>
              <a:spcAft>
                <a:spcPts val="0"/>
              </a:spcAft>
              <a:buClr>
                <a:schemeClr val="dk1"/>
              </a:buClr>
              <a:buSzPct val="61111"/>
              <a:buFont typeface="Arial"/>
              <a:buNone/>
            </a:pPr>
            <a:r>
              <a:rPr lang="en"/>
              <a:t>Total Life Members (LM) Population: 903 </a:t>
            </a:r>
            <a:endParaRPr/>
          </a:p>
          <a:p>
            <a:pPr marL="457200" lvl="0" indent="0" algn="l" rtl="0">
              <a:spcBef>
                <a:spcPts val="0"/>
              </a:spcBef>
              <a:spcAft>
                <a:spcPts val="0"/>
              </a:spcAft>
              <a:buClr>
                <a:schemeClr val="dk1"/>
              </a:buClr>
              <a:buSzPct val="61111"/>
              <a:buFont typeface="Arial"/>
              <a:buNone/>
            </a:pPr>
            <a:r>
              <a:rPr lang="en"/>
              <a:t>- Average Age LM: 71.7 </a:t>
            </a:r>
            <a:endParaRPr/>
          </a:p>
          <a:p>
            <a:pPr marL="457200" lvl="0" indent="0" algn="l" rtl="0">
              <a:spcBef>
                <a:spcPts val="0"/>
              </a:spcBef>
              <a:spcAft>
                <a:spcPts val="0"/>
              </a:spcAft>
              <a:buClr>
                <a:schemeClr val="dk1"/>
              </a:buClr>
              <a:buSzPct val="61111"/>
              <a:buFont typeface="Arial"/>
              <a:buNone/>
            </a:pPr>
            <a:r>
              <a:rPr lang="en"/>
              <a:t>Total Annual Members (AM) Population: 181</a:t>
            </a:r>
            <a:endParaRPr/>
          </a:p>
          <a:p>
            <a:pPr marL="457200" lvl="0" indent="0" algn="l" rtl="0">
              <a:spcBef>
                <a:spcPts val="0"/>
              </a:spcBef>
              <a:spcAft>
                <a:spcPts val="0"/>
              </a:spcAft>
              <a:buClr>
                <a:schemeClr val="dk1"/>
              </a:buClr>
              <a:buSzPct val="61111"/>
              <a:buFont typeface="Arial"/>
              <a:buNone/>
            </a:pPr>
            <a:r>
              <a:rPr lang="en"/>
              <a:t> - Average Age AM: 64.3 </a:t>
            </a:r>
            <a:endParaRPr/>
          </a:p>
          <a:p>
            <a:pPr marL="457200" lvl="0" indent="0" algn="l" rtl="0">
              <a:spcBef>
                <a:spcPts val="0"/>
              </a:spcBef>
              <a:spcAft>
                <a:spcPts val="0"/>
              </a:spcAft>
              <a:buClr>
                <a:schemeClr val="dk1"/>
              </a:buClr>
              <a:buSzPct val="61111"/>
              <a:buFont typeface="Arial"/>
              <a:buNone/>
            </a:pPr>
            <a:r>
              <a:rPr lang="en"/>
              <a:t>Annual "Continuous" Members (ACM) Population: 84</a:t>
            </a:r>
            <a:endParaRPr/>
          </a:p>
          <a:p>
            <a:pPr marL="457200" lvl="0" indent="0" algn="l" rtl="0">
              <a:spcBef>
                <a:spcPts val="0"/>
              </a:spcBef>
              <a:spcAft>
                <a:spcPts val="0"/>
              </a:spcAft>
              <a:buClr>
                <a:schemeClr val="dk1"/>
              </a:buClr>
              <a:buSzPct val="61111"/>
              <a:buFont typeface="Arial"/>
              <a:buNone/>
            </a:pPr>
            <a:r>
              <a:rPr lang="en"/>
              <a:t> - Average Age ACM: 72.8 </a:t>
            </a:r>
            <a:endParaRPr/>
          </a:p>
          <a:p>
            <a:pPr marL="457200" lvl="0" indent="0" algn="l" rtl="0">
              <a:spcBef>
                <a:spcPts val="0"/>
              </a:spcBef>
              <a:spcAft>
                <a:spcPts val="0"/>
              </a:spcAft>
              <a:buClr>
                <a:schemeClr val="dk1"/>
              </a:buClr>
              <a:buSzPct val="61111"/>
              <a:buFont typeface="Arial"/>
              <a:buNone/>
            </a:pPr>
            <a:r>
              <a:rPr lang="en"/>
              <a:t>Total Unpaid Members (UM) Population: 71</a:t>
            </a:r>
            <a:endParaRPr/>
          </a:p>
          <a:p>
            <a:pPr marL="457200" lvl="0" indent="0" algn="l" rtl="0">
              <a:spcBef>
                <a:spcPts val="0"/>
              </a:spcBef>
              <a:spcAft>
                <a:spcPts val="0"/>
              </a:spcAft>
              <a:buClr>
                <a:schemeClr val="dk1"/>
              </a:buClr>
              <a:buSzPct val="61111"/>
              <a:buFont typeface="Arial"/>
              <a:buNone/>
            </a:pPr>
            <a:r>
              <a:rPr lang="en"/>
              <a:t> - Average Age UM: 57.7 </a:t>
            </a:r>
            <a:endParaRPr/>
          </a:p>
          <a:p>
            <a:pPr marL="457200" lvl="0" indent="0" algn="l" rtl="0">
              <a:spcBef>
                <a:spcPts val="0"/>
              </a:spcBef>
              <a:spcAft>
                <a:spcPts val="0"/>
              </a:spcAft>
              <a:buClr>
                <a:schemeClr val="dk1"/>
              </a:buClr>
              <a:buSzPct val="61111"/>
              <a:buFont typeface="Arial"/>
              <a:buNone/>
            </a:pPr>
            <a:r>
              <a:rPr lang="en"/>
              <a:t>Total New Members (NM) Population: 11 </a:t>
            </a:r>
            <a:endParaRPr/>
          </a:p>
          <a:p>
            <a:pPr marL="457200" lvl="0" indent="0" algn="l" rtl="0">
              <a:spcBef>
                <a:spcPts val="0"/>
              </a:spcBef>
              <a:spcAft>
                <a:spcPts val="0"/>
              </a:spcAft>
              <a:buClr>
                <a:schemeClr val="dk1"/>
              </a:buClr>
              <a:buSzPct val="61111"/>
              <a:buFont typeface="Arial"/>
              <a:buNone/>
            </a:pPr>
            <a:r>
              <a:rPr lang="en"/>
              <a:t>- Average Age NM: 45.0 </a:t>
            </a:r>
            <a:endParaRPr/>
          </a:p>
          <a:p>
            <a:pPr marL="0" lvl="0" indent="0" algn="l" rtl="0">
              <a:spcBef>
                <a:spcPts val="0"/>
              </a:spcBef>
              <a:spcAft>
                <a:spcPts val="0"/>
              </a:spcAft>
              <a:buNone/>
            </a:pPr>
            <a:r>
              <a:rPr lang="en" b="1"/>
              <a:t>Distance, farthest (Building to Post):</a:t>
            </a:r>
            <a:endParaRPr b="1"/>
          </a:p>
          <a:p>
            <a:pPr marL="457200" lvl="0" indent="-317183" algn="l" rtl="0">
              <a:spcBef>
                <a:spcPts val="0"/>
              </a:spcBef>
              <a:spcAft>
                <a:spcPts val="0"/>
              </a:spcAft>
              <a:buSzPct val="100000"/>
              <a:buChar char="●"/>
            </a:pPr>
            <a:r>
              <a:rPr lang="en"/>
              <a:t>Prineville Building: 41.7 miles, 52 min.</a:t>
            </a:r>
            <a:endParaRPr/>
          </a:p>
          <a:p>
            <a:pPr marL="457200" lvl="0" indent="-317183" algn="l" rtl="0">
              <a:spcBef>
                <a:spcPts val="0"/>
              </a:spcBef>
              <a:spcAft>
                <a:spcPts val="0"/>
              </a:spcAft>
              <a:buSzPct val="100000"/>
              <a:buChar char="●"/>
            </a:pPr>
            <a:r>
              <a:rPr lang="en"/>
              <a:t>Redmond Building:  45.9 miles,  50 min.</a:t>
            </a:r>
            <a:endParaRPr/>
          </a:p>
          <a:p>
            <a:pPr marL="457200" lvl="0" indent="-317183" algn="l" rtl="0">
              <a:spcBef>
                <a:spcPts val="0"/>
              </a:spcBef>
              <a:spcAft>
                <a:spcPts val="1200"/>
              </a:spcAft>
              <a:buSzPct val="100000"/>
              <a:buChar char="●"/>
            </a:pPr>
            <a:r>
              <a:rPr lang="en"/>
              <a:t>Bend Building: 64.5 miles, 1 hour 14 min.</a:t>
            </a:r>
            <a:endParaRPr/>
          </a:p>
        </p:txBody>
      </p:sp>
      <p:pic>
        <p:nvPicPr>
          <p:cNvPr id="262" name="Google Shape;262;p40"/>
          <p:cNvPicPr preferRelativeResize="0"/>
          <p:nvPr/>
        </p:nvPicPr>
        <p:blipFill>
          <a:blip r:embed="rId3">
            <a:alphaModFix/>
          </a:blip>
          <a:stretch>
            <a:fillRect/>
          </a:stretch>
        </p:blipFill>
        <p:spPr>
          <a:xfrm>
            <a:off x="5264700" y="1170125"/>
            <a:ext cx="3714750" cy="3009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41"/>
          <p:cNvPicPr preferRelativeResize="0"/>
          <p:nvPr/>
        </p:nvPicPr>
        <p:blipFill rotWithShape="1">
          <a:blip r:embed="rId3">
            <a:alphaModFix amt="60000"/>
          </a:blip>
          <a:srcRect l="15521" t="25031" r="62646" b="43401"/>
          <a:stretch/>
        </p:blipFill>
        <p:spPr>
          <a:xfrm>
            <a:off x="182514" y="1253844"/>
            <a:ext cx="8778973" cy="3795864"/>
          </a:xfrm>
          <a:prstGeom prst="rect">
            <a:avLst/>
          </a:prstGeom>
          <a:noFill/>
          <a:ln>
            <a:noFill/>
          </a:ln>
        </p:spPr>
      </p:pic>
      <p:sp>
        <p:nvSpPr>
          <p:cNvPr id="268" name="Google Shape;268;p41"/>
          <p:cNvSpPr txBox="1"/>
          <p:nvPr/>
        </p:nvSpPr>
        <p:spPr>
          <a:xfrm>
            <a:off x="2474404" y="641213"/>
            <a:ext cx="4195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3600" b="0" i="0" u="none" strike="noStrike" cap="none">
                <a:solidFill>
                  <a:schemeClr val="dk1"/>
                </a:solidFill>
                <a:latin typeface="Arial"/>
                <a:ea typeface="Arial"/>
                <a:cs typeface="Arial"/>
                <a:sym typeface="Arial"/>
              </a:rPr>
              <a:t>District 13</a:t>
            </a:r>
            <a:endParaRPr/>
          </a:p>
        </p:txBody>
      </p:sp>
      <p:sp>
        <p:nvSpPr>
          <p:cNvPr id="269" name="Google Shape;269;p41"/>
          <p:cNvSpPr txBox="1"/>
          <p:nvPr/>
        </p:nvSpPr>
        <p:spPr>
          <a:xfrm>
            <a:off x="3586697" y="1590087"/>
            <a:ext cx="1063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3957 Monroe</a:t>
            </a:r>
            <a:endParaRPr/>
          </a:p>
        </p:txBody>
      </p:sp>
      <p:sp>
        <p:nvSpPr>
          <p:cNvPr id="270" name="Google Shape;270;p41"/>
          <p:cNvSpPr txBox="1"/>
          <p:nvPr/>
        </p:nvSpPr>
        <p:spPr>
          <a:xfrm>
            <a:off x="3904500" y="1952780"/>
            <a:ext cx="1231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10639 Junction City</a:t>
            </a:r>
            <a:endParaRPr/>
          </a:p>
        </p:txBody>
      </p:sp>
      <p:sp>
        <p:nvSpPr>
          <p:cNvPr id="271" name="Google Shape;271;p41"/>
          <p:cNvSpPr txBox="1"/>
          <p:nvPr/>
        </p:nvSpPr>
        <p:spPr>
          <a:xfrm>
            <a:off x="5185702" y="1951776"/>
            <a:ext cx="11277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4166 Marcola</a:t>
            </a:r>
            <a:endParaRPr sz="1100" b="1" i="0" u="none" strike="noStrike" cap="none">
              <a:solidFill>
                <a:schemeClr val="dk1"/>
              </a:solidFill>
              <a:latin typeface="Arial"/>
              <a:ea typeface="Arial"/>
              <a:cs typeface="Arial"/>
              <a:sym typeface="Arial"/>
            </a:endParaRPr>
          </a:p>
        </p:txBody>
      </p:sp>
      <p:sp>
        <p:nvSpPr>
          <p:cNvPr id="272" name="Google Shape;272;p41"/>
          <p:cNvSpPr txBox="1"/>
          <p:nvPr/>
        </p:nvSpPr>
        <p:spPr>
          <a:xfrm>
            <a:off x="2307078" y="2519061"/>
            <a:ext cx="11712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9448 Veneta</a:t>
            </a:r>
            <a:endParaRPr/>
          </a:p>
        </p:txBody>
      </p:sp>
      <p:sp>
        <p:nvSpPr>
          <p:cNvPr id="273" name="Google Shape;273;p41"/>
          <p:cNvSpPr txBox="1"/>
          <p:nvPr/>
        </p:nvSpPr>
        <p:spPr>
          <a:xfrm>
            <a:off x="4170879" y="2555546"/>
            <a:ext cx="12312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293 Eugene</a:t>
            </a:r>
            <a:endParaRPr/>
          </a:p>
        </p:txBody>
      </p:sp>
      <p:sp>
        <p:nvSpPr>
          <p:cNvPr id="274" name="Google Shape;274;p41"/>
          <p:cNvSpPr txBox="1"/>
          <p:nvPr/>
        </p:nvSpPr>
        <p:spPr>
          <a:xfrm>
            <a:off x="4778188" y="2718599"/>
            <a:ext cx="13707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3965 Springfield</a:t>
            </a:r>
            <a:endParaRPr/>
          </a:p>
        </p:txBody>
      </p:sp>
      <p:sp>
        <p:nvSpPr>
          <p:cNvPr id="275" name="Google Shape;275;p41"/>
          <p:cNvSpPr txBox="1"/>
          <p:nvPr/>
        </p:nvSpPr>
        <p:spPr>
          <a:xfrm>
            <a:off x="4501744" y="3140292"/>
            <a:ext cx="11712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4039 Creswell</a:t>
            </a:r>
            <a:endParaRPr/>
          </a:p>
        </p:txBody>
      </p:sp>
      <p:sp>
        <p:nvSpPr>
          <p:cNvPr id="276" name="Google Shape;276;p41"/>
          <p:cNvSpPr txBox="1"/>
          <p:nvPr/>
        </p:nvSpPr>
        <p:spPr>
          <a:xfrm>
            <a:off x="4405579" y="3662158"/>
            <a:ext cx="15396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3473 Cottage Grove</a:t>
            </a:r>
            <a:endParaRPr/>
          </a:p>
        </p:txBody>
      </p:sp>
      <p:sp>
        <p:nvSpPr>
          <p:cNvPr id="277" name="Google Shape;277;p41"/>
          <p:cNvSpPr txBox="1"/>
          <p:nvPr/>
        </p:nvSpPr>
        <p:spPr>
          <a:xfrm>
            <a:off x="769595" y="2802713"/>
            <a:ext cx="12972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3232 Florence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xfrm>
            <a:off x="311700" y="445025"/>
            <a:ext cx="8520600" cy="900900"/>
          </a:xfrm>
          <a:prstGeom prst="rect">
            <a:avLst/>
          </a:prstGeom>
          <a:solidFill>
            <a:srgbClr val="783F04"/>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rPr>
              <a:t>District 13: </a:t>
            </a:r>
            <a:endParaRPr sz="2420" b="1">
              <a:solidFill>
                <a:schemeClr val="lt1"/>
              </a:solidFill>
            </a:endParaRPr>
          </a:p>
          <a:p>
            <a:pPr marL="0" lvl="0" indent="0" algn="l" rtl="0">
              <a:spcBef>
                <a:spcPts val="0"/>
              </a:spcBef>
              <a:spcAft>
                <a:spcPts val="0"/>
              </a:spcAft>
              <a:buSzPts val="990"/>
              <a:buNone/>
            </a:pPr>
            <a:r>
              <a:rPr lang="en" sz="2020" b="1">
                <a:solidFill>
                  <a:schemeClr val="lt1"/>
                </a:solidFill>
              </a:rPr>
              <a:t>Posts (293, 3232, 3473, 3957, 3965, 4039, 4166, 9448, </a:t>
            </a:r>
            <a:r>
              <a:rPr lang="en" sz="2420" b="1">
                <a:solidFill>
                  <a:schemeClr val="lt1"/>
                </a:solidFill>
              </a:rPr>
              <a:t>10639)</a:t>
            </a:r>
            <a:endParaRPr sz="2420" b="1">
              <a:solidFill>
                <a:schemeClr val="lt1"/>
              </a:solidFill>
            </a:endParaRPr>
          </a:p>
        </p:txBody>
      </p:sp>
      <p:sp>
        <p:nvSpPr>
          <p:cNvPr id="283" name="Google Shape;283;p42"/>
          <p:cNvSpPr txBox="1">
            <a:spLocks noGrp="1"/>
          </p:cNvSpPr>
          <p:nvPr>
            <p:ph type="body" idx="1"/>
          </p:nvPr>
        </p:nvSpPr>
        <p:spPr>
          <a:xfrm>
            <a:off x="311700" y="1346050"/>
            <a:ext cx="4653600" cy="3678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b="1"/>
              <a:t>Buildings in District:</a:t>
            </a:r>
            <a:r>
              <a:rPr lang="en"/>
              <a:t> 3473, 3965, 4039</a:t>
            </a:r>
            <a:endParaRPr/>
          </a:p>
          <a:p>
            <a:pPr marL="0" lvl="0" indent="0" algn="l" rtl="0">
              <a:spcBef>
                <a:spcPts val="0"/>
              </a:spcBef>
              <a:spcAft>
                <a:spcPts val="0"/>
              </a:spcAft>
              <a:buNone/>
            </a:pPr>
            <a:r>
              <a:rPr lang="en" b="1"/>
              <a:t>Population &amp; Age:</a:t>
            </a:r>
            <a:endParaRPr b="1"/>
          </a:p>
          <a:p>
            <a:pPr marL="457200" lvl="0" indent="0" algn="l" rtl="0">
              <a:spcBef>
                <a:spcPts val="0"/>
              </a:spcBef>
              <a:spcAft>
                <a:spcPts val="0"/>
              </a:spcAft>
              <a:buNone/>
            </a:pPr>
            <a:r>
              <a:rPr lang="en"/>
              <a:t>Total Life Members (LM) Population: 1122</a:t>
            </a:r>
            <a:endParaRPr/>
          </a:p>
          <a:p>
            <a:pPr marL="457200" lvl="0" indent="0" algn="l" rtl="0">
              <a:spcBef>
                <a:spcPts val="0"/>
              </a:spcBef>
              <a:spcAft>
                <a:spcPts val="0"/>
              </a:spcAft>
              <a:buNone/>
            </a:pPr>
            <a:r>
              <a:rPr lang="en"/>
              <a:t> - Average Age LM: 72.8 </a:t>
            </a:r>
            <a:endParaRPr/>
          </a:p>
          <a:p>
            <a:pPr marL="457200" lvl="0" indent="0" algn="l" rtl="0">
              <a:spcBef>
                <a:spcPts val="0"/>
              </a:spcBef>
              <a:spcAft>
                <a:spcPts val="0"/>
              </a:spcAft>
              <a:buNone/>
            </a:pPr>
            <a:r>
              <a:rPr lang="en"/>
              <a:t>Total Annual Members (AM) Population: 274 </a:t>
            </a:r>
            <a:endParaRPr/>
          </a:p>
          <a:p>
            <a:pPr marL="457200" lvl="0" indent="0" algn="l" rtl="0">
              <a:spcBef>
                <a:spcPts val="0"/>
              </a:spcBef>
              <a:spcAft>
                <a:spcPts val="0"/>
              </a:spcAft>
              <a:buNone/>
            </a:pPr>
            <a:r>
              <a:rPr lang="en"/>
              <a:t>- Average Age AM: 67.4 </a:t>
            </a:r>
            <a:endParaRPr/>
          </a:p>
          <a:p>
            <a:pPr marL="457200" lvl="0" indent="0" algn="l" rtl="0">
              <a:spcBef>
                <a:spcPts val="0"/>
              </a:spcBef>
              <a:spcAft>
                <a:spcPts val="0"/>
              </a:spcAft>
              <a:buNone/>
            </a:pPr>
            <a:r>
              <a:rPr lang="en"/>
              <a:t>Annual "Continuous" Members (ACM) Population: 114</a:t>
            </a:r>
            <a:endParaRPr/>
          </a:p>
          <a:p>
            <a:pPr marL="457200" lvl="0" indent="0" algn="l" rtl="0">
              <a:spcBef>
                <a:spcPts val="0"/>
              </a:spcBef>
              <a:spcAft>
                <a:spcPts val="0"/>
              </a:spcAft>
              <a:buNone/>
            </a:pPr>
            <a:r>
              <a:rPr lang="en"/>
              <a:t> - Average Age ACM: 76.2 </a:t>
            </a:r>
            <a:endParaRPr/>
          </a:p>
          <a:p>
            <a:pPr marL="457200" lvl="0" indent="0" algn="l" rtl="0">
              <a:spcBef>
                <a:spcPts val="0"/>
              </a:spcBef>
              <a:spcAft>
                <a:spcPts val="0"/>
              </a:spcAft>
              <a:buNone/>
            </a:pPr>
            <a:r>
              <a:rPr lang="en"/>
              <a:t>Total Unpaid Members (UM) Population: 141 </a:t>
            </a:r>
            <a:endParaRPr/>
          </a:p>
          <a:p>
            <a:pPr marL="457200" lvl="0" indent="0" algn="l" rtl="0">
              <a:spcBef>
                <a:spcPts val="0"/>
              </a:spcBef>
              <a:spcAft>
                <a:spcPts val="0"/>
              </a:spcAft>
              <a:buNone/>
            </a:pPr>
            <a:r>
              <a:rPr lang="en"/>
              <a:t>- Average Age UM: 58.0 </a:t>
            </a:r>
            <a:endParaRPr/>
          </a:p>
          <a:p>
            <a:pPr marL="457200" lvl="0" indent="0" algn="l" rtl="0">
              <a:spcBef>
                <a:spcPts val="0"/>
              </a:spcBef>
              <a:spcAft>
                <a:spcPts val="0"/>
              </a:spcAft>
              <a:buNone/>
            </a:pPr>
            <a:r>
              <a:rPr lang="en"/>
              <a:t>Total New Members (NM) Population: 11 </a:t>
            </a:r>
            <a:endParaRPr/>
          </a:p>
          <a:p>
            <a:pPr marL="457200" lvl="0" indent="0" algn="l" rtl="0">
              <a:spcBef>
                <a:spcPts val="0"/>
              </a:spcBef>
              <a:spcAft>
                <a:spcPts val="0"/>
              </a:spcAft>
              <a:buNone/>
            </a:pPr>
            <a:r>
              <a:rPr lang="en"/>
              <a:t>- Average Age NM: 69.7 </a:t>
            </a:r>
            <a:endParaRPr/>
          </a:p>
          <a:p>
            <a:pPr marL="0" lvl="0" indent="0" algn="l" rtl="0">
              <a:spcBef>
                <a:spcPts val="0"/>
              </a:spcBef>
              <a:spcAft>
                <a:spcPts val="0"/>
              </a:spcAft>
              <a:buNone/>
            </a:pPr>
            <a:r>
              <a:rPr lang="en" b="1"/>
              <a:t>Distance, farthest (Building to Post): </a:t>
            </a:r>
            <a:endParaRPr b="1"/>
          </a:p>
          <a:p>
            <a:pPr marL="457200" lvl="0" indent="-317183" algn="l" rtl="0">
              <a:spcBef>
                <a:spcPts val="0"/>
              </a:spcBef>
              <a:spcAft>
                <a:spcPts val="0"/>
              </a:spcAft>
              <a:buSzPct val="100000"/>
              <a:buChar char="●"/>
            </a:pPr>
            <a:r>
              <a:rPr lang="en"/>
              <a:t>Springfield Building: 85.5 miles, 1 hour 43 min.</a:t>
            </a:r>
            <a:endParaRPr/>
          </a:p>
          <a:p>
            <a:pPr marL="457200" lvl="0" indent="-317183" algn="l" rtl="0">
              <a:spcBef>
                <a:spcPts val="0"/>
              </a:spcBef>
              <a:spcAft>
                <a:spcPts val="0"/>
              </a:spcAft>
              <a:buSzPct val="100000"/>
              <a:buChar char="●"/>
            </a:pPr>
            <a:r>
              <a:rPr lang="en"/>
              <a:t>Creswell Building: 79.7 miles, 1 hour 40 min.</a:t>
            </a:r>
            <a:endParaRPr/>
          </a:p>
          <a:p>
            <a:pPr marL="457200" lvl="0" indent="-317183" algn="l" rtl="0">
              <a:spcBef>
                <a:spcPts val="0"/>
              </a:spcBef>
              <a:spcAft>
                <a:spcPts val="0"/>
              </a:spcAft>
              <a:buSzPct val="100000"/>
              <a:buChar char="●"/>
            </a:pPr>
            <a:r>
              <a:rPr lang="en"/>
              <a:t>Cottage Grove Building: 74.0 miles, 1 hour 28 min.</a:t>
            </a:r>
            <a:endParaRPr/>
          </a:p>
        </p:txBody>
      </p:sp>
      <p:pic>
        <p:nvPicPr>
          <p:cNvPr id="284" name="Google Shape;284;p42"/>
          <p:cNvPicPr preferRelativeResize="0"/>
          <p:nvPr/>
        </p:nvPicPr>
        <p:blipFill>
          <a:blip r:embed="rId3">
            <a:alphaModFix/>
          </a:blip>
          <a:stretch>
            <a:fillRect/>
          </a:stretch>
        </p:blipFill>
        <p:spPr>
          <a:xfrm>
            <a:off x="4965150" y="1662113"/>
            <a:ext cx="4038600" cy="2466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3"/>
          <p:cNvPicPr preferRelativeResize="0"/>
          <p:nvPr/>
        </p:nvPicPr>
        <p:blipFill rotWithShape="1">
          <a:blip r:embed="rId3">
            <a:alphaModFix amt="60000"/>
          </a:blip>
          <a:srcRect l="17432" t="24856" r="60867" b="41542"/>
          <a:stretch/>
        </p:blipFill>
        <p:spPr>
          <a:xfrm>
            <a:off x="436510" y="988223"/>
            <a:ext cx="8270979" cy="3829575"/>
          </a:xfrm>
          <a:prstGeom prst="rect">
            <a:avLst/>
          </a:prstGeom>
          <a:noFill/>
          <a:ln>
            <a:noFill/>
          </a:ln>
        </p:spPr>
      </p:pic>
      <p:sp>
        <p:nvSpPr>
          <p:cNvPr id="290" name="Google Shape;290;p43"/>
          <p:cNvSpPr txBox="1"/>
          <p:nvPr/>
        </p:nvSpPr>
        <p:spPr>
          <a:xfrm>
            <a:off x="2474473" y="476687"/>
            <a:ext cx="4195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3600" b="0" i="0" u="none" strike="noStrike" cap="none">
                <a:solidFill>
                  <a:schemeClr val="dk1"/>
                </a:solidFill>
                <a:latin typeface="Arial"/>
                <a:ea typeface="Arial"/>
                <a:cs typeface="Arial"/>
                <a:sym typeface="Arial"/>
              </a:rPr>
              <a:t>District 14</a:t>
            </a:r>
            <a:endParaRPr/>
          </a:p>
        </p:txBody>
      </p:sp>
      <p:sp>
        <p:nvSpPr>
          <p:cNvPr id="291" name="Google Shape;291;p43"/>
          <p:cNvSpPr txBox="1"/>
          <p:nvPr/>
        </p:nvSpPr>
        <p:spPr>
          <a:xfrm>
            <a:off x="2203302" y="1999002"/>
            <a:ext cx="15417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3203 Polk County</a:t>
            </a:r>
            <a:endParaRPr/>
          </a:p>
        </p:txBody>
      </p:sp>
      <p:sp>
        <p:nvSpPr>
          <p:cNvPr id="292" name="Google Shape;292;p43"/>
          <p:cNvSpPr txBox="1"/>
          <p:nvPr/>
        </p:nvSpPr>
        <p:spPr>
          <a:xfrm>
            <a:off x="4296098" y="2021388"/>
            <a:ext cx="10287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661 Salem</a:t>
            </a:r>
            <a:endParaRPr/>
          </a:p>
        </p:txBody>
      </p:sp>
      <p:sp>
        <p:nvSpPr>
          <p:cNvPr id="293" name="Google Shape;293;p43"/>
          <p:cNvSpPr txBox="1"/>
          <p:nvPr/>
        </p:nvSpPr>
        <p:spPr>
          <a:xfrm>
            <a:off x="4961120" y="2447143"/>
            <a:ext cx="12312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5638 Stayton</a:t>
            </a:r>
            <a:endParaRPr/>
          </a:p>
        </p:txBody>
      </p:sp>
      <p:sp>
        <p:nvSpPr>
          <p:cNvPr id="294" name="Google Shape;294;p43"/>
          <p:cNvSpPr txBox="1"/>
          <p:nvPr/>
        </p:nvSpPr>
        <p:spPr>
          <a:xfrm>
            <a:off x="4388790" y="2667836"/>
            <a:ext cx="1168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4065 Jefferson</a:t>
            </a:r>
            <a:endParaRPr/>
          </a:p>
        </p:txBody>
      </p:sp>
      <p:sp>
        <p:nvSpPr>
          <p:cNvPr id="295" name="Google Shape;295;p43"/>
          <p:cNvSpPr txBox="1"/>
          <p:nvPr/>
        </p:nvSpPr>
        <p:spPr>
          <a:xfrm>
            <a:off x="4260359" y="3143965"/>
            <a:ext cx="9810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584 Albany</a:t>
            </a:r>
            <a:endParaRPr/>
          </a:p>
        </p:txBody>
      </p:sp>
      <p:sp>
        <p:nvSpPr>
          <p:cNvPr id="296" name="Google Shape;296;p43"/>
          <p:cNvSpPr txBox="1"/>
          <p:nvPr/>
        </p:nvSpPr>
        <p:spPr>
          <a:xfrm>
            <a:off x="5291523" y="3926320"/>
            <a:ext cx="14526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3437 Sweet Home</a:t>
            </a:r>
            <a:endParaRPr/>
          </a:p>
        </p:txBody>
      </p:sp>
      <p:sp>
        <p:nvSpPr>
          <p:cNvPr id="297" name="Google Shape;297;p43"/>
          <p:cNvSpPr txBox="1"/>
          <p:nvPr/>
        </p:nvSpPr>
        <p:spPr>
          <a:xfrm>
            <a:off x="2222268" y="3175309"/>
            <a:ext cx="14526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12214 Corvallis</a:t>
            </a:r>
            <a:endParaRPr/>
          </a:p>
        </p:txBody>
      </p:sp>
      <p:sp>
        <p:nvSpPr>
          <p:cNvPr id="298" name="Google Shape;298;p43"/>
          <p:cNvSpPr txBox="1"/>
          <p:nvPr/>
        </p:nvSpPr>
        <p:spPr>
          <a:xfrm>
            <a:off x="1431515" y="2708019"/>
            <a:ext cx="8607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732 Siletz</a:t>
            </a:r>
            <a:endParaRPr/>
          </a:p>
        </p:txBody>
      </p:sp>
      <p:sp>
        <p:nvSpPr>
          <p:cNvPr id="299" name="Google Shape;299;p43"/>
          <p:cNvSpPr txBox="1"/>
          <p:nvPr/>
        </p:nvSpPr>
        <p:spPr>
          <a:xfrm>
            <a:off x="1543851" y="2990717"/>
            <a:ext cx="9810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4227 Toledo</a:t>
            </a:r>
            <a:endParaRPr/>
          </a:p>
        </p:txBody>
      </p:sp>
      <p:sp>
        <p:nvSpPr>
          <p:cNvPr id="300" name="Google Shape;300;p43"/>
          <p:cNvSpPr txBox="1"/>
          <p:nvPr/>
        </p:nvSpPr>
        <p:spPr>
          <a:xfrm>
            <a:off x="974156" y="3707496"/>
            <a:ext cx="11412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3156 Waldport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Goals of the Redistricting Committee:</a:t>
            </a:r>
            <a:endParaRPr/>
          </a:p>
        </p:txBody>
      </p:sp>
      <p:sp>
        <p:nvSpPr>
          <p:cNvPr id="137" name="Google Shape;13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34328" algn="l" rtl="0">
              <a:spcBef>
                <a:spcPts val="0"/>
              </a:spcBef>
              <a:spcAft>
                <a:spcPts val="0"/>
              </a:spcAft>
              <a:buSzPct val="100000"/>
              <a:buChar char="●"/>
            </a:pPr>
            <a:r>
              <a:rPr lang="en"/>
              <a:t>Establish a plan that allows for the next redistricting event to occur a minimum of three years in the future to minimize post-level disturbances.</a:t>
            </a:r>
            <a:endParaRPr/>
          </a:p>
          <a:p>
            <a:pPr marL="457200" lvl="0" indent="-334328" algn="l" rtl="0">
              <a:spcBef>
                <a:spcPts val="0"/>
              </a:spcBef>
              <a:spcAft>
                <a:spcPts val="0"/>
              </a:spcAft>
              <a:buSzPct val="100000"/>
              <a:buChar char="●"/>
            </a:pPr>
            <a:r>
              <a:rPr lang="en"/>
              <a:t>Ensuring all districts have enough posts to engage in district-level activities, including conventions, and the support to grow posts across all geographic areas, while mitigating some post-to-post anticipated consolidations.</a:t>
            </a:r>
            <a:endParaRPr/>
          </a:p>
          <a:p>
            <a:pPr marL="457200" lvl="0" indent="-334328" algn="l" rtl="0">
              <a:spcBef>
                <a:spcPts val="0"/>
              </a:spcBef>
              <a:spcAft>
                <a:spcPts val="0"/>
              </a:spcAft>
              <a:buSzPct val="100000"/>
              <a:buChar char="●"/>
            </a:pPr>
            <a:r>
              <a:rPr lang="en"/>
              <a:t>Facilitate in-person and distance meetings by minimizing distance and digital barriers for district-level activities.</a:t>
            </a:r>
            <a:endParaRPr/>
          </a:p>
          <a:p>
            <a:pPr marL="457200" lvl="0" indent="-334328" algn="l" rtl="0">
              <a:spcBef>
                <a:spcPts val="0"/>
              </a:spcBef>
              <a:spcAft>
                <a:spcPts val="0"/>
              </a:spcAft>
              <a:buSzPct val="100000"/>
              <a:buChar char="●"/>
            </a:pPr>
            <a:r>
              <a:rPr lang="en"/>
              <a:t>Promote growth opportunities for officer leaders and committees to be able to grow new posts and revitalize struggling areas.</a:t>
            </a:r>
            <a:endParaRPr/>
          </a:p>
          <a:p>
            <a:pPr marL="457200" lvl="0" indent="-334328" algn="l" rtl="0">
              <a:spcBef>
                <a:spcPts val="0"/>
              </a:spcBef>
              <a:spcAft>
                <a:spcPts val="0"/>
              </a:spcAft>
              <a:buSzPct val="100000"/>
              <a:buChar char="●"/>
            </a:pPr>
            <a:r>
              <a:rPr lang="en"/>
              <a:t>Maximizing district populations to consolidate experienced leadership and motivated members as cooperative teams.</a:t>
            </a:r>
            <a:endParaRPr/>
          </a:p>
          <a:p>
            <a:pPr marL="457200" lvl="0" indent="-334328" algn="l" rtl="0">
              <a:spcBef>
                <a:spcPts val="0"/>
              </a:spcBef>
              <a:spcAft>
                <a:spcPts val="0"/>
              </a:spcAft>
              <a:buSzPct val="100000"/>
              <a:buChar char="●"/>
            </a:pPr>
            <a:r>
              <a:rPr lang="en"/>
              <a:t>Facilitating districts to have enough time to adjust to the new district structure and provide area-specific best practices for local implementation success.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4"/>
          <p:cNvSpPr txBox="1">
            <a:spLocks noGrp="1"/>
          </p:cNvSpPr>
          <p:nvPr>
            <p:ph type="title"/>
          </p:nvPr>
        </p:nvSpPr>
        <p:spPr>
          <a:xfrm>
            <a:off x="311700" y="445025"/>
            <a:ext cx="8520600" cy="864000"/>
          </a:xfrm>
          <a:prstGeom prst="rect">
            <a:avLst/>
          </a:prstGeom>
          <a:solidFill>
            <a:srgbClr val="9BD6E0"/>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t>District 14: </a:t>
            </a:r>
            <a:endParaRPr sz="2420" b="1"/>
          </a:p>
          <a:p>
            <a:pPr marL="0" lvl="0" indent="0" algn="l" rtl="0">
              <a:spcBef>
                <a:spcPts val="0"/>
              </a:spcBef>
              <a:spcAft>
                <a:spcPts val="0"/>
              </a:spcAft>
              <a:buSzPts val="990"/>
              <a:buNone/>
            </a:pPr>
            <a:r>
              <a:rPr lang="en" sz="2020" b="1"/>
              <a:t>Posts (584, 661, 732, 3156, 3203, 3437, 4065, 4227, 5638, 12214)</a:t>
            </a:r>
            <a:endParaRPr sz="2020" b="1"/>
          </a:p>
        </p:txBody>
      </p:sp>
      <p:sp>
        <p:nvSpPr>
          <p:cNvPr id="306" name="Google Shape;306;p44"/>
          <p:cNvSpPr txBox="1">
            <a:spLocks noGrp="1"/>
          </p:cNvSpPr>
          <p:nvPr>
            <p:ph type="body" idx="1"/>
          </p:nvPr>
        </p:nvSpPr>
        <p:spPr>
          <a:xfrm>
            <a:off x="311700" y="1309175"/>
            <a:ext cx="5143500" cy="36579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b="1"/>
              <a:t>Buildings in District:</a:t>
            </a:r>
            <a:r>
              <a:rPr lang="en"/>
              <a:t> 584, 661, 3437, 4227</a:t>
            </a:r>
            <a:endParaRPr/>
          </a:p>
          <a:p>
            <a:pPr marL="0" lvl="0" indent="0" algn="l" rtl="0">
              <a:spcBef>
                <a:spcPts val="0"/>
              </a:spcBef>
              <a:spcAft>
                <a:spcPts val="0"/>
              </a:spcAft>
              <a:buNone/>
            </a:pPr>
            <a:r>
              <a:rPr lang="en" b="1"/>
              <a:t>Population &amp; Age:</a:t>
            </a:r>
            <a:endParaRPr b="1"/>
          </a:p>
          <a:p>
            <a:pPr marL="457200" lvl="0" indent="0" algn="l" rtl="0">
              <a:spcBef>
                <a:spcPts val="0"/>
              </a:spcBef>
              <a:spcAft>
                <a:spcPts val="0"/>
              </a:spcAft>
              <a:buNone/>
            </a:pPr>
            <a:r>
              <a:rPr lang="en"/>
              <a:t>Total Life Members (LM) Population: 1039 </a:t>
            </a:r>
            <a:endParaRPr/>
          </a:p>
          <a:p>
            <a:pPr marL="457200" lvl="0" indent="0" algn="l" rtl="0">
              <a:spcBef>
                <a:spcPts val="0"/>
              </a:spcBef>
              <a:spcAft>
                <a:spcPts val="0"/>
              </a:spcAft>
              <a:buNone/>
            </a:pPr>
            <a:r>
              <a:rPr lang="en"/>
              <a:t>- Average Age LM: 69.8 </a:t>
            </a:r>
            <a:endParaRPr/>
          </a:p>
          <a:p>
            <a:pPr marL="457200" lvl="0" indent="0" algn="l" rtl="0">
              <a:spcBef>
                <a:spcPts val="0"/>
              </a:spcBef>
              <a:spcAft>
                <a:spcPts val="0"/>
              </a:spcAft>
              <a:buNone/>
            </a:pPr>
            <a:r>
              <a:rPr lang="en"/>
              <a:t>Total Annual Members (AM) Population: 237 </a:t>
            </a:r>
            <a:endParaRPr/>
          </a:p>
          <a:p>
            <a:pPr marL="457200" lvl="0" indent="0" algn="l" rtl="0">
              <a:spcBef>
                <a:spcPts val="0"/>
              </a:spcBef>
              <a:spcAft>
                <a:spcPts val="0"/>
              </a:spcAft>
              <a:buNone/>
            </a:pPr>
            <a:r>
              <a:rPr lang="en"/>
              <a:t>- Average Age AM: 62.7 </a:t>
            </a:r>
            <a:endParaRPr/>
          </a:p>
          <a:p>
            <a:pPr marL="457200" lvl="0" indent="0" algn="l" rtl="0">
              <a:spcBef>
                <a:spcPts val="0"/>
              </a:spcBef>
              <a:spcAft>
                <a:spcPts val="0"/>
              </a:spcAft>
              <a:buNone/>
            </a:pPr>
            <a:r>
              <a:rPr lang="en"/>
              <a:t>Annual "Continuous" Members (ACM) Population: 87</a:t>
            </a:r>
            <a:endParaRPr/>
          </a:p>
          <a:p>
            <a:pPr marL="457200" lvl="0" indent="0" algn="l" rtl="0">
              <a:spcBef>
                <a:spcPts val="0"/>
              </a:spcBef>
              <a:spcAft>
                <a:spcPts val="0"/>
              </a:spcAft>
              <a:buNone/>
            </a:pPr>
            <a:r>
              <a:rPr lang="en"/>
              <a:t> - Average Age ACM: 66.6 </a:t>
            </a:r>
            <a:endParaRPr/>
          </a:p>
          <a:p>
            <a:pPr marL="457200" lvl="0" indent="0" algn="l" rtl="0">
              <a:spcBef>
                <a:spcPts val="0"/>
              </a:spcBef>
              <a:spcAft>
                <a:spcPts val="0"/>
              </a:spcAft>
              <a:buNone/>
            </a:pPr>
            <a:r>
              <a:rPr lang="en"/>
              <a:t>Total Unpaid Members (UM) Population: 120 </a:t>
            </a:r>
            <a:endParaRPr/>
          </a:p>
          <a:p>
            <a:pPr marL="457200" lvl="0" indent="0" algn="l" rtl="0">
              <a:spcBef>
                <a:spcPts val="0"/>
              </a:spcBef>
              <a:spcAft>
                <a:spcPts val="0"/>
              </a:spcAft>
              <a:buNone/>
            </a:pPr>
            <a:r>
              <a:rPr lang="en"/>
              <a:t>- Average Age UM: 58.6 </a:t>
            </a:r>
            <a:endParaRPr/>
          </a:p>
          <a:p>
            <a:pPr marL="457200" lvl="0" indent="0" algn="l" rtl="0">
              <a:spcBef>
                <a:spcPts val="0"/>
              </a:spcBef>
              <a:spcAft>
                <a:spcPts val="0"/>
              </a:spcAft>
              <a:buNone/>
            </a:pPr>
            <a:r>
              <a:rPr lang="en"/>
              <a:t>Total New Members (NM) Population: 10 </a:t>
            </a:r>
            <a:endParaRPr/>
          </a:p>
          <a:p>
            <a:pPr marL="457200" lvl="0" indent="0" algn="l" rtl="0">
              <a:spcBef>
                <a:spcPts val="0"/>
              </a:spcBef>
              <a:spcAft>
                <a:spcPts val="0"/>
              </a:spcAft>
              <a:buNone/>
            </a:pPr>
            <a:r>
              <a:rPr lang="en"/>
              <a:t>- Average Age NM: 50.8 </a:t>
            </a:r>
            <a:endParaRPr/>
          </a:p>
          <a:p>
            <a:pPr marL="0" lvl="0" indent="0" algn="l" rtl="0">
              <a:spcBef>
                <a:spcPts val="0"/>
              </a:spcBef>
              <a:spcAft>
                <a:spcPts val="0"/>
              </a:spcAft>
              <a:buNone/>
            </a:pPr>
            <a:r>
              <a:rPr lang="en" b="1"/>
              <a:t>Distance, farthest (Building to Post):</a:t>
            </a:r>
            <a:endParaRPr b="1"/>
          </a:p>
          <a:p>
            <a:pPr marL="457200" lvl="0" indent="-317183" algn="l" rtl="0">
              <a:spcBef>
                <a:spcPts val="0"/>
              </a:spcBef>
              <a:spcAft>
                <a:spcPts val="0"/>
              </a:spcAft>
              <a:buSzPct val="100000"/>
              <a:buChar char="●"/>
            </a:pPr>
            <a:r>
              <a:rPr lang="en"/>
              <a:t>Albany Building: 80.2 miles, 1 hour 41 min.</a:t>
            </a:r>
            <a:endParaRPr/>
          </a:p>
          <a:p>
            <a:pPr marL="457200" lvl="0" indent="-317183" algn="l" rtl="0">
              <a:spcBef>
                <a:spcPts val="0"/>
              </a:spcBef>
              <a:spcAft>
                <a:spcPts val="0"/>
              </a:spcAft>
              <a:buSzPct val="100000"/>
              <a:buChar char="●"/>
            </a:pPr>
            <a:r>
              <a:rPr lang="en"/>
              <a:t>Salem Building: 97.8 miles, 2 hours 1 min.</a:t>
            </a:r>
            <a:endParaRPr/>
          </a:p>
          <a:p>
            <a:pPr marL="457200" lvl="0" indent="-317183" algn="l" rtl="0">
              <a:spcBef>
                <a:spcPts val="0"/>
              </a:spcBef>
              <a:spcAft>
                <a:spcPts val="0"/>
              </a:spcAft>
              <a:buSzPct val="100000"/>
              <a:buChar char="●"/>
            </a:pPr>
            <a:r>
              <a:rPr lang="en"/>
              <a:t>Sweet Home Building: 96.2 miles, 2 hours 4 min.</a:t>
            </a:r>
            <a:endParaRPr/>
          </a:p>
          <a:p>
            <a:pPr marL="457200" lvl="0" indent="-317183" algn="l" rtl="0">
              <a:spcBef>
                <a:spcPts val="0"/>
              </a:spcBef>
              <a:spcAft>
                <a:spcPts val="0"/>
              </a:spcAft>
              <a:buSzPct val="100000"/>
              <a:buChar char="●"/>
            </a:pPr>
            <a:r>
              <a:rPr lang="en"/>
              <a:t>Toledo Building: 75.2 miles,  1 hour 31 min.</a:t>
            </a:r>
            <a:endParaRPr/>
          </a:p>
        </p:txBody>
      </p:sp>
      <p:pic>
        <p:nvPicPr>
          <p:cNvPr id="307" name="Google Shape;307;p44"/>
          <p:cNvPicPr preferRelativeResize="0"/>
          <p:nvPr/>
        </p:nvPicPr>
        <p:blipFill>
          <a:blip r:embed="rId3">
            <a:alphaModFix/>
          </a:blip>
          <a:stretch>
            <a:fillRect/>
          </a:stretch>
        </p:blipFill>
        <p:spPr>
          <a:xfrm>
            <a:off x="5607600" y="1461425"/>
            <a:ext cx="3384000" cy="236356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45"/>
          <p:cNvPicPr preferRelativeResize="0"/>
          <p:nvPr/>
        </p:nvPicPr>
        <p:blipFill rotWithShape="1">
          <a:blip r:embed="rId3">
            <a:alphaModFix amt="60000"/>
          </a:blip>
          <a:srcRect l="14858" t="22861" r="59428" b="40385"/>
          <a:stretch/>
        </p:blipFill>
        <p:spPr>
          <a:xfrm>
            <a:off x="269965" y="1213363"/>
            <a:ext cx="8745404" cy="3737829"/>
          </a:xfrm>
          <a:prstGeom prst="rect">
            <a:avLst/>
          </a:prstGeom>
          <a:noFill/>
          <a:ln>
            <a:noFill/>
          </a:ln>
        </p:spPr>
      </p:pic>
      <p:sp>
        <p:nvSpPr>
          <p:cNvPr id="313" name="Google Shape;313;p45"/>
          <p:cNvSpPr txBox="1"/>
          <p:nvPr/>
        </p:nvSpPr>
        <p:spPr>
          <a:xfrm>
            <a:off x="2474404" y="621288"/>
            <a:ext cx="4195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3600" b="0" i="0" u="none" strike="noStrike" cap="none">
                <a:solidFill>
                  <a:schemeClr val="dk1"/>
                </a:solidFill>
                <a:latin typeface="Arial"/>
                <a:ea typeface="Arial"/>
                <a:cs typeface="Arial"/>
                <a:sym typeface="Arial"/>
              </a:rPr>
              <a:t>District 15</a:t>
            </a:r>
            <a:endParaRPr/>
          </a:p>
        </p:txBody>
      </p:sp>
      <p:sp>
        <p:nvSpPr>
          <p:cNvPr id="314" name="Google Shape;314;p45"/>
          <p:cNvSpPr txBox="1"/>
          <p:nvPr/>
        </p:nvSpPr>
        <p:spPr>
          <a:xfrm>
            <a:off x="5141513" y="1336046"/>
            <a:ext cx="14781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12211 Hood River</a:t>
            </a:r>
            <a:endParaRPr/>
          </a:p>
        </p:txBody>
      </p:sp>
      <p:sp>
        <p:nvSpPr>
          <p:cNvPr id="315" name="Google Shape;315;p45"/>
          <p:cNvSpPr txBox="1"/>
          <p:nvPr/>
        </p:nvSpPr>
        <p:spPr>
          <a:xfrm>
            <a:off x="6308797" y="1665896"/>
            <a:ext cx="1297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2471 The Dalles</a:t>
            </a:r>
            <a:endParaRPr/>
          </a:p>
        </p:txBody>
      </p:sp>
      <p:sp>
        <p:nvSpPr>
          <p:cNvPr id="316" name="Google Shape;316;p45"/>
          <p:cNvSpPr txBox="1"/>
          <p:nvPr/>
        </p:nvSpPr>
        <p:spPr>
          <a:xfrm>
            <a:off x="2535759" y="1987956"/>
            <a:ext cx="10743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180 Gresham</a:t>
            </a:r>
            <a:endParaRPr/>
          </a:p>
        </p:txBody>
      </p:sp>
      <p:sp>
        <p:nvSpPr>
          <p:cNvPr id="317" name="Google Shape;317;p45"/>
          <p:cNvSpPr txBox="1"/>
          <p:nvPr/>
        </p:nvSpPr>
        <p:spPr>
          <a:xfrm>
            <a:off x="2975542" y="2312495"/>
            <a:ext cx="10743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4273 Sandy</a:t>
            </a:r>
            <a:endParaRPr/>
          </a:p>
        </p:txBody>
      </p:sp>
      <p:sp>
        <p:nvSpPr>
          <p:cNvPr id="318" name="Google Shape;318;p45"/>
          <p:cNvSpPr txBox="1"/>
          <p:nvPr/>
        </p:nvSpPr>
        <p:spPr>
          <a:xfrm>
            <a:off x="2016966" y="2544982"/>
            <a:ext cx="1342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1324 Oregon City</a:t>
            </a:r>
            <a:endParaRPr/>
          </a:p>
        </p:txBody>
      </p:sp>
      <p:sp>
        <p:nvSpPr>
          <p:cNvPr id="319" name="Google Shape;319;p45"/>
          <p:cNvSpPr txBox="1"/>
          <p:nvPr/>
        </p:nvSpPr>
        <p:spPr>
          <a:xfrm>
            <a:off x="1711533" y="2752654"/>
            <a:ext cx="10743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6057 Canby </a:t>
            </a:r>
            <a:endParaRPr/>
          </a:p>
        </p:txBody>
      </p:sp>
      <p:sp>
        <p:nvSpPr>
          <p:cNvPr id="320" name="Google Shape;320;p45"/>
          <p:cNvSpPr txBox="1"/>
          <p:nvPr/>
        </p:nvSpPr>
        <p:spPr>
          <a:xfrm>
            <a:off x="2119292" y="3080224"/>
            <a:ext cx="10743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6057  Molalla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6"/>
          <p:cNvSpPr txBox="1">
            <a:spLocks noGrp="1"/>
          </p:cNvSpPr>
          <p:nvPr>
            <p:ph type="title"/>
          </p:nvPr>
        </p:nvSpPr>
        <p:spPr>
          <a:xfrm>
            <a:off x="311700" y="445025"/>
            <a:ext cx="8520600" cy="854400"/>
          </a:xfrm>
          <a:prstGeom prst="rect">
            <a:avLst/>
          </a:prstGeom>
          <a:solidFill>
            <a:schemeClr val="accent4"/>
          </a:solidFill>
        </p:spPr>
        <p:txBody>
          <a:bodyPr spcFirstLastPara="1" wrap="square" lIns="91425" tIns="91425" rIns="91425" bIns="91425" anchor="t" anchorCtr="0">
            <a:normAutofit/>
          </a:bodyPr>
          <a:lstStyle/>
          <a:p>
            <a:pPr marL="0" lvl="0" indent="0" algn="l" rtl="0">
              <a:spcBef>
                <a:spcPts val="0"/>
              </a:spcBef>
              <a:spcAft>
                <a:spcPts val="0"/>
              </a:spcAft>
              <a:buNone/>
            </a:pPr>
            <a:r>
              <a:rPr lang="en" sz="2400"/>
              <a:t>District 15: </a:t>
            </a:r>
            <a:endParaRPr sz="2400"/>
          </a:p>
          <a:p>
            <a:pPr marL="0" lvl="0" indent="0" algn="l" rtl="0">
              <a:spcBef>
                <a:spcPts val="0"/>
              </a:spcBef>
              <a:spcAft>
                <a:spcPts val="0"/>
              </a:spcAft>
              <a:buNone/>
            </a:pPr>
            <a:r>
              <a:rPr lang="en" sz="2000"/>
              <a:t>Posts (180, 1324, 2471, 3973, 4273, 6057, 12211)</a:t>
            </a:r>
            <a:endParaRPr sz="2000"/>
          </a:p>
        </p:txBody>
      </p:sp>
      <p:sp>
        <p:nvSpPr>
          <p:cNvPr id="326" name="Google Shape;326;p46"/>
          <p:cNvSpPr txBox="1">
            <a:spLocks noGrp="1"/>
          </p:cNvSpPr>
          <p:nvPr>
            <p:ph type="body" idx="1"/>
          </p:nvPr>
        </p:nvSpPr>
        <p:spPr>
          <a:xfrm>
            <a:off x="311700" y="1299425"/>
            <a:ext cx="5067300" cy="351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350" b="1"/>
              <a:t>Buildings in District:</a:t>
            </a:r>
            <a:r>
              <a:rPr lang="en" sz="1350"/>
              <a:t> 1324</a:t>
            </a:r>
            <a:endParaRPr sz="1350"/>
          </a:p>
          <a:p>
            <a:pPr marL="0" lvl="0" indent="0" algn="l" rtl="0">
              <a:spcBef>
                <a:spcPts val="0"/>
              </a:spcBef>
              <a:spcAft>
                <a:spcPts val="0"/>
              </a:spcAft>
              <a:buNone/>
            </a:pPr>
            <a:r>
              <a:rPr lang="en" sz="1350" b="1"/>
              <a:t>Population &amp; Age:</a:t>
            </a:r>
            <a:endParaRPr sz="1350" b="1"/>
          </a:p>
          <a:p>
            <a:pPr marL="457200" lvl="0" indent="0" algn="l" rtl="0">
              <a:spcBef>
                <a:spcPts val="0"/>
              </a:spcBef>
              <a:spcAft>
                <a:spcPts val="0"/>
              </a:spcAft>
              <a:buNone/>
            </a:pPr>
            <a:r>
              <a:rPr lang="en" sz="1350"/>
              <a:t>Total Life Members (LM) Population: 1005 </a:t>
            </a:r>
            <a:endParaRPr sz="1350"/>
          </a:p>
          <a:p>
            <a:pPr marL="457200" lvl="0" indent="0" algn="l" rtl="0">
              <a:spcBef>
                <a:spcPts val="0"/>
              </a:spcBef>
              <a:spcAft>
                <a:spcPts val="0"/>
              </a:spcAft>
              <a:buNone/>
            </a:pPr>
            <a:r>
              <a:rPr lang="en" sz="1350"/>
              <a:t>- Average Age LM: 68.0 </a:t>
            </a:r>
            <a:endParaRPr sz="1350"/>
          </a:p>
          <a:p>
            <a:pPr marL="457200" lvl="0" indent="0" algn="l" rtl="0">
              <a:spcBef>
                <a:spcPts val="0"/>
              </a:spcBef>
              <a:spcAft>
                <a:spcPts val="0"/>
              </a:spcAft>
              <a:buNone/>
            </a:pPr>
            <a:r>
              <a:rPr lang="en" sz="1350"/>
              <a:t>Total Annual Members (AM) Population: 471 </a:t>
            </a:r>
            <a:endParaRPr sz="1350"/>
          </a:p>
          <a:p>
            <a:pPr marL="457200" lvl="0" indent="0" algn="l" rtl="0">
              <a:spcBef>
                <a:spcPts val="0"/>
              </a:spcBef>
              <a:spcAft>
                <a:spcPts val="0"/>
              </a:spcAft>
              <a:buNone/>
            </a:pPr>
            <a:r>
              <a:rPr lang="en" sz="1350"/>
              <a:t>- Average Age AM: 61.6 </a:t>
            </a:r>
            <a:endParaRPr sz="1350"/>
          </a:p>
          <a:p>
            <a:pPr marL="457200" lvl="0" indent="0" algn="l" rtl="0">
              <a:spcBef>
                <a:spcPts val="0"/>
              </a:spcBef>
              <a:spcAft>
                <a:spcPts val="0"/>
              </a:spcAft>
              <a:buNone/>
            </a:pPr>
            <a:r>
              <a:rPr lang="en" sz="1350"/>
              <a:t>Annual "Continuous" Members (ACM) Population: 103 </a:t>
            </a:r>
            <a:endParaRPr sz="1350"/>
          </a:p>
          <a:p>
            <a:pPr marL="457200" lvl="0" indent="0" algn="l" rtl="0">
              <a:spcBef>
                <a:spcPts val="0"/>
              </a:spcBef>
              <a:spcAft>
                <a:spcPts val="0"/>
              </a:spcAft>
              <a:buNone/>
            </a:pPr>
            <a:r>
              <a:rPr lang="en" sz="1350"/>
              <a:t>- Average Age ACM: 71.6 </a:t>
            </a:r>
            <a:endParaRPr sz="1350"/>
          </a:p>
          <a:p>
            <a:pPr marL="457200" lvl="0" indent="0" algn="l" rtl="0">
              <a:spcBef>
                <a:spcPts val="0"/>
              </a:spcBef>
              <a:spcAft>
                <a:spcPts val="0"/>
              </a:spcAft>
              <a:buNone/>
            </a:pPr>
            <a:r>
              <a:rPr lang="en" sz="1350"/>
              <a:t>Total Unpaid Members (UM) Population: 337 -</a:t>
            </a:r>
            <a:endParaRPr sz="1350"/>
          </a:p>
          <a:p>
            <a:pPr marL="457200" lvl="0" indent="0" algn="l" rtl="0">
              <a:spcBef>
                <a:spcPts val="0"/>
              </a:spcBef>
              <a:spcAft>
                <a:spcPts val="0"/>
              </a:spcAft>
              <a:buNone/>
            </a:pPr>
            <a:r>
              <a:rPr lang="en" sz="1350"/>
              <a:t> Average Age UM: 58.2 </a:t>
            </a:r>
            <a:endParaRPr sz="1350"/>
          </a:p>
          <a:p>
            <a:pPr marL="457200" lvl="0" indent="0" algn="l" rtl="0">
              <a:spcBef>
                <a:spcPts val="0"/>
              </a:spcBef>
              <a:spcAft>
                <a:spcPts val="0"/>
              </a:spcAft>
              <a:buNone/>
            </a:pPr>
            <a:r>
              <a:rPr lang="en" sz="1350"/>
              <a:t>Total New Members (NM) Population: 12 </a:t>
            </a:r>
            <a:endParaRPr sz="1350"/>
          </a:p>
          <a:p>
            <a:pPr marL="457200" lvl="0" indent="0" algn="l" rtl="0">
              <a:spcBef>
                <a:spcPts val="0"/>
              </a:spcBef>
              <a:spcAft>
                <a:spcPts val="0"/>
              </a:spcAft>
              <a:buNone/>
            </a:pPr>
            <a:r>
              <a:rPr lang="en" sz="1350"/>
              <a:t>- Average Age NM: 57.8 </a:t>
            </a:r>
            <a:endParaRPr sz="1350"/>
          </a:p>
          <a:p>
            <a:pPr marL="0" lvl="0" indent="0" algn="l" rtl="0">
              <a:spcBef>
                <a:spcPts val="0"/>
              </a:spcBef>
              <a:spcAft>
                <a:spcPts val="0"/>
              </a:spcAft>
              <a:buNone/>
            </a:pPr>
            <a:r>
              <a:rPr lang="en" sz="1350" b="1"/>
              <a:t>Distance, farthest (Building to Post):</a:t>
            </a:r>
            <a:r>
              <a:rPr lang="en" sz="1350"/>
              <a:t> 94.4 miles, </a:t>
            </a:r>
            <a:endParaRPr sz="1350"/>
          </a:p>
          <a:p>
            <a:pPr marL="0" lvl="0" indent="0" algn="l" rtl="0">
              <a:spcBef>
                <a:spcPts val="0"/>
              </a:spcBef>
              <a:spcAft>
                <a:spcPts val="0"/>
              </a:spcAft>
              <a:buNone/>
            </a:pPr>
            <a:r>
              <a:rPr lang="en" sz="1350"/>
              <a:t>1 hour 40 min.</a:t>
            </a:r>
            <a:endParaRPr sz="1350"/>
          </a:p>
        </p:txBody>
      </p:sp>
      <p:pic>
        <p:nvPicPr>
          <p:cNvPr id="327" name="Google Shape;327;p46"/>
          <p:cNvPicPr preferRelativeResize="0"/>
          <p:nvPr/>
        </p:nvPicPr>
        <p:blipFill>
          <a:blip r:embed="rId3">
            <a:alphaModFix/>
          </a:blip>
          <a:stretch>
            <a:fillRect/>
          </a:stretch>
        </p:blipFill>
        <p:spPr>
          <a:xfrm>
            <a:off x="5008175" y="1553825"/>
            <a:ext cx="3983425" cy="2482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47"/>
          <p:cNvPicPr preferRelativeResize="0"/>
          <p:nvPr/>
        </p:nvPicPr>
        <p:blipFill rotWithShape="1">
          <a:blip r:embed="rId3">
            <a:alphaModFix amt="60000"/>
          </a:blip>
          <a:srcRect l="15148" t="18918" r="60015" b="38646"/>
          <a:stretch/>
        </p:blipFill>
        <p:spPr>
          <a:xfrm>
            <a:off x="384232" y="947918"/>
            <a:ext cx="8302567" cy="4142767"/>
          </a:xfrm>
          <a:prstGeom prst="rect">
            <a:avLst/>
          </a:prstGeom>
          <a:noFill/>
          <a:ln>
            <a:noFill/>
          </a:ln>
        </p:spPr>
      </p:pic>
      <p:sp>
        <p:nvSpPr>
          <p:cNvPr id="333" name="Google Shape;333;p47"/>
          <p:cNvSpPr txBox="1"/>
          <p:nvPr/>
        </p:nvSpPr>
        <p:spPr>
          <a:xfrm>
            <a:off x="2474406" y="432007"/>
            <a:ext cx="4195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3600" b="0" i="0" u="none" strike="noStrike" cap="none">
                <a:solidFill>
                  <a:schemeClr val="dk1"/>
                </a:solidFill>
                <a:latin typeface="Arial"/>
                <a:ea typeface="Arial"/>
                <a:cs typeface="Arial"/>
                <a:sym typeface="Arial"/>
              </a:rPr>
              <a:t>District 16</a:t>
            </a:r>
            <a:endParaRPr/>
          </a:p>
        </p:txBody>
      </p:sp>
      <p:sp>
        <p:nvSpPr>
          <p:cNvPr id="334" name="Google Shape;334;p47"/>
          <p:cNvSpPr txBox="1"/>
          <p:nvPr/>
        </p:nvSpPr>
        <p:spPr>
          <a:xfrm>
            <a:off x="6982936" y="1702992"/>
            <a:ext cx="13617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1325 N. Portland</a:t>
            </a:r>
            <a:endParaRPr/>
          </a:p>
        </p:txBody>
      </p:sp>
      <p:sp>
        <p:nvSpPr>
          <p:cNvPr id="335" name="Google Shape;335;p47"/>
          <p:cNvSpPr txBox="1"/>
          <p:nvPr/>
        </p:nvSpPr>
        <p:spPr>
          <a:xfrm>
            <a:off x="7442895" y="2866614"/>
            <a:ext cx="13617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4248 S. Portland</a:t>
            </a:r>
            <a:endParaRPr/>
          </a:p>
        </p:txBody>
      </p:sp>
      <p:sp>
        <p:nvSpPr>
          <p:cNvPr id="336" name="Google Shape;336;p47"/>
          <p:cNvSpPr txBox="1"/>
          <p:nvPr/>
        </p:nvSpPr>
        <p:spPr>
          <a:xfrm>
            <a:off x="7326878" y="3002510"/>
            <a:ext cx="15117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12140 Lake Oswego</a:t>
            </a:r>
            <a:endParaRPr/>
          </a:p>
        </p:txBody>
      </p:sp>
      <p:sp>
        <p:nvSpPr>
          <p:cNvPr id="337" name="Google Shape;337;p47"/>
          <p:cNvSpPr txBox="1"/>
          <p:nvPr/>
        </p:nvSpPr>
        <p:spPr>
          <a:xfrm>
            <a:off x="5440361" y="2955696"/>
            <a:ext cx="13617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3452 Tualatin</a:t>
            </a:r>
            <a:endParaRPr/>
          </a:p>
        </p:txBody>
      </p:sp>
      <p:sp>
        <p:nvSpPr>
          <p:cNvPr id="338" name="Google Shape;338;p47"/>
          <p:cNvSpPr txBox="1"/>
          <p:nvPr/>
        </p:nvSpPr>
        <p:spPr>
          <a:xfrm>
            <a:off x="5391616" y="3396980"/>
            <a:ext cx="13617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4015 Newberg</a:t>
            </a:r>
            <a:endParaRPr/>
          </a:p>
        </p:txBody>
      </p:sp>
      <p:sp>
        <p:nvSpPr>
          <p:cNvPr id="339" name="Google Shape;339;p47"/>
          <p:cNvSpPr txBox="1"/>
          <p:nvPr/>
        </p:nvSpPr>
        <p:spPr>
          <a:xfrm>
            <a:off x="2552603" y="4771188"/>
            <a:ext cx="13617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4211 Willamina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8"/>
          <p:cNvSpPr txBox="1">
            <a:spLocks noGrp="1"/>
          </p:cNvSpPr>
          <p:nvPr>
            <p:ph type="title"/>
          </p:nvPr>
        </p:nvSpPr>
        <p:spPr>
          <a:xfrm>
            <a:off x="311700" y="258777"/>
            <a:ext cx="8520600" cy="893700"/>
          </a:xfrm>
          <a:prstGeom prst="rect">
            <a:avLst/>
          </a:prstGeom>
          <a:solidFill>
            <a:schemeClr val="dk2"/>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678">
                <a:solidFill>
                  <a:schemeClr val="lt1"/>
                </a:solidFill>
              </a:rPr>
              <a:t>District 16: </a:t>
            </a:r>
            <a:endParaRPr sz="2678">
              <a:solidFill>
                <a:schemeClr val="lt1"/>
              </a:solidFill>
            </a:endParaRPr>
          </a:p>
          <a:p>
            <a:pPr marL="0" lvl="0" indent="0" algn="l" rtl="0">
              <a:spcBef>
                <a:spcPts val="0"/>
              </a:spcBef>
              <a:spcAft>
                <a:spcPts val="0"/>
              </a:spcAft>
              <a:buNone/>
            </a:pPr>
            <a:r>
              <a:rPr lang="en" sz="2244">
                <a:solidFill>
                  <a:schemeClr val="lt1"/>
                </a:solidFill>
              </a:rPr>
              <a:t>Posts (1325, 3452, 4015, 4211, 4248, 12140)</a:t>
            </a:r>
            <a:endParaRPr sz="2244">
              <a:solidFill>
                <a:schemeClr val="lt1"/>
              </a:solidFill>
            </a:endParaRPr>
          </a:p>
        </p:txBody>
      </p:sp>
      <p:sp>
        <p:nvSpPr>
          <p:cNvPr id="345" name="Google Shape;345;p48"/>
          <p:cNvSpPr txBox="1">
            <a:spLocks noGrp="1"/>
          </p:cNvSpPr>
          <p:nvPr>
            <p:ph type="body" idx="1"/>
          </p:nvPr>
        </p:nvSpPr>
        <p:spPr>
          <a:xfrm>
            <a:off x="311700" y="1152475"/>
            <a:ext cx="45075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b="1"/>
              <a:t>Buildings in District: </a:t>
            </a:r>
            <a:r>
              <a:rPr lang="en"/>
              <a:t> 3452, 4211</a:t>
            </a:r>
            <a:endParaRPr/>
          </a:p>
          <a:p>
            <a:pPr marL="0" lvl="0" indent="0" algn="l" rtl="0">
              <a:spcBef>
                <a:spcPts val="0"/>
              </a:spcBef>
              <a:spcAft>
                <a:spcPts val="0"/>
              </a:spcAft>
              <a:buClr>
                <a:schemeClr val="dk1"/>
              </a:buClr>
              <a:buSzPct val="61111"/>
              <a:buFont typeface="Arial"/>
              <a:buNone/>
            </a:pPr>
            <a:r>
              <a:rPr lang="en" b="1"/>
              <a:t>Population &amp; Age:</a:t>
            </a:r>
            <a:endParaRPr b="1"/>
          </a:p>
          <a:p>
            <a:pPr marL="457200" lvl="0" indent="0" algn="l" rtl="0">
              <a:spcBef>
                <a:spcPts val="0"/>
              </a:spcBef>
              <a:spcAft>
                <a:spcPts val="0"/>
              </a:spcAft>
              <a:buClr>
                <a:schemeClr val="dk1"/>
              </a:buClr>
              <a:buSzPct val="61111"/>
              <a:buFont typeface="Arial"/>
              <a:buNone/>
            </a:pPr>
            <a:r>
              <a:rPr lang="en"/>
              <a:t>Total Life Members (LM) Population: 970</a:t>
            </a:r>
            <a:endParaRPr/>
          </a:p>
          <a:p>
            <a:pPr marL="457200" lvl="0" indent="0" algn="l" rtl="0">
              <a:spcBef>
                <a:spcPts val="0"/>
              </a:spcBef>
              <a:spcAft>
                <a:spcPts val="0"/>
              </a:spcAft>
              <a:buClr>
                <a:schemeClr val="dk1"/>
              </a:buClr>
              <a:buSzPct val="61111"/>
              <a:buFont typeface="Arial"/>
              <a:buNone/>
            </a:pPr>
            <a:r>
              <a:rPr lang="en"/>
              <a:t> - Average Age LM: 71.9 </a:t>
            </a:r>
            <a:endParaRPr/>
          </a:p>
          <a:p>
            <a:pPr marL="457200" lvl="0" indent="0" algn="l" rtl="0">
              <a:spcBef>
                <a:spcPts val="0"/>
              </a:spcBef>
              <a:spcAft>
                <a:spcPts val="0"/>
              </a:spcAft>
              <a:buClr>
                <a:schemeClr val="dk1"/>
              </a:buClr>
              <a:buSzPct val="61111"/>
              <a:buFont typeface="Arial"/>
              <a:buNone/>
            </a:pPr>
            <a:r>
              <a:rPr lang="en"/>
              <a:t>Total Annual Members (AM) Population: 113 </a:t>
            </a:r>
            <a:endParaRPr/>
          </a:p>
          <a:p>
            <a:pPr marL="457200" lvl="0" indent="0" algn="l" rtl="0">
              <a:spcBef>
                <a:spcPts val="0"/>
              </a:spcBef>
              <a:spcAft>
                <a:spcPts val="0"/>
              </a:spcAft>
              <a:buClr>
                <a:schemeClr val="dk1"/>
              </a:buClr>
              <a:buSzPct val="61111"/>
              <a:buFont typeface="Arial"/>
              <a:buNone/>
            </a:pPr>
            <a:r>
              <a:rPr lang="en"/>
              <a:t>- Average Age AM: 63.1 </a:t>
            </a:r>
            <a:endParaRPr/>
          </a:p>
          <a:p>
            <a:pPr marL="457200" lvl="0" indent="0" algn="l" rtl="0">
              <a:spcBef>
                <a:spcPts val="0"/>
              </a:spcBef>
              <a:spcAft>
                <a:spcPts val="0"/>
              </a:spcAft>
              <a:buClr>
                <a:schemeClr val="dk1"/>
              </a:buClr>
              <a:buSzPct val="61111"/>
              <a:buFont typeface="Arial"/>
              <a:buNone/>
            </a:pPr>
            <a:r>
              <a:rPr lang="en"/>
              <a:t>Annual "Continuous" Members (ACM) Population: 36 - Average Age ACM: 66.6 </a:t>
            </a:r>
            <a:endParaRPr/>
          </a:p>
          <a:p>
            <a:pPr marL="457200" lvl="0" indent="0" algn="l" rtl="0">
              <a:spcBef>
                <a:spcPts val="0"/>
              </a:spcBef>
              <a:spcAft>
                <a:spcPts val="0"/>
              </a:spcAft>
              <a:buClr>
                <a:schemeClr val="dk1"/>
              </a:buClr>
              <a:buSzPct val="61111"/>
              <a:buFont typeface="Arial"/>
              <a:buNone/>
            </a:pPr>
            <a:r>
              <a:rPr lang="en"/>
              <a:t>Total Unpaid Members (UM) Population: 60</a:t>
            </a:r>
            <a:endParaRPr/>
          </a:p>
          <a:p>
            <a:pPr marL="457200" lvl="0" indent="0" algn="l" rtl="0">
              <a:spcBef>
                <a:spcPts val="0"/>
              </a:spcBef>
              <a:spcAft>
                <a:spcPts val="0"/>
              </a:spcAft>
              <a:buClr>
                <a:schemeClr val="dk1"/>
              </a:buClr>
              <a:buSzPct val="61111"/>
              <a:buFont typeface="Arial"/>
              <a:buNone/>
            </a:pPr>
            <a:r>
              <a:rPr lang="en"/>
              <a:t> - Average Age UM: 55.5 </a:t>
            </a:r>
            <a:endParaRPr/>
          </a:p>
          <a:p>
            <a:pPr marL="457200" lvl="0" indent="0" algn="l" rtl="0">
              <a:spcBef>
                <a:spcPts val="0"/>
              </a:spcBef>
              <a:spcAft>
                <a:spcPts val="0"/>
              </a:spcAft>
              <a:buClr>
                <a:schemeClr val="dk1"/>
              </a:buClr>
              <a:buSzPct val="61111"/>
              <a:buFont typeface="Arial"/>
              <a:buNone/>
            </a:pPr>
            <a:r>
              <a:rPr lang="en"/>
              <a:t>Total New Members (NM) Population: 7</a:t>
            </a:r>
            <a:endParaRPr/>
          </a:p>
          <a:p>
            <a:pPr marL="457200" lvl="0" indent="0" algn="l" rtl="0">
              <a:spcBef>
                <a:spcPts val="0"/>
              </a:spcBef>
              <a:spcAft>
                <a:spcPts val="0"/>
              </a:spcAft>
              <a:buClr>
                <a:schemeClr val="dk1"/>
              </a:buClr>
              <a:buSzPct val="61111"/>
              <a:buFont typeface="Arial"/>
              <a:buNone/>
            </a:pPr>
            <a:r>
              <a:rPr lang="en"/>
              <a:t> - Average Age NM: 43.3 </a:t>
            </a:r>
            <a:endParaRPr/>
          </a:p>
          <a:p>
            <a:pPr marL="457200" lvl="0" indent="0" algn="l" rtl="0">
              <a:spcBef>
                <a:spcPts val="0"/>
              </a:spcBef>
              <a:spcAft>
                <a:spcPts val="0"/>
              </a:spcAft>
              <a:buClr>
                <a:schemeClr val="dk1"/>
              </a:buClr>
              <a:buSzPct val="61111"/>
              <a:buFont typeface="Arial"/>
              <a:buNone/>
            </a:pPr>
            <a:endParaRPr/>
          </a:p>
          <a:p>
            <a:pPr marL="0" lvl="0" indent="0" algn="l" rtl="0">
              <a:spcBef>
                <a:spcPts val="0"/>
              </a:spcBef>
              <a:spcAft>
                <a:spcPts val="0"/>
              </a:spcAft>
              <a:buNone/>
            </a:pPr>
            <a:r>
              <a:rPr lang="en" b="1"/>
              <a:t>Distance, farthest (Building to Post):</a:t>
            </a:r>
            <a:endParaRPr b="1"/>
          </a:p>
          <a:p>
            <a:pPr marL="457200" lvl="0" indent="-317183" algn="l" rtl="0">
              <a:spcBef>
                <a:spcPts val="0"/>
              </a:spcBef>
              <a:spcAft>
                <a:spcPts val="0"/>
              </a:spcAft>
              <a:buSzPct val="100000"/>
              <a:buChar char="●"/>
            </a:pPr>
            <a:r>
              <a:rPr lang="en"/>
              <a:t>Building in Tualatin: 44.7 miles: 1 hour 5 min., </a:t>
            </a:r>
            <a:endParaRPr/>
          </a:p>
          <a:p>
            <a:pPr marL="457200" lvl="0" indent="-317183" algn="l" rtl="0">
              <a:spcBef>
                <a:spcPts val="0"/>
              </a:spcBef>
              <a:spcAft>
                <a:spcPts val="0"/>
              </a:spcAft>
              <a:buSzPct val="100000"/>
              <a:buChar char="●"/>
            </a:pPr>
            <a:r>
              <a:rPr lang="en"/>
              <a:t>Building in Willamina: 62.6 miles, 1 hour 46 min.</a:t>
            </a:r>
            <a:endParaRPr/>
          </a:p>
        </p:txBody>
      </p:sp>
      <p:pic>
        <p:nvPicPr>
          <p:cNvPr id="346" name="Google Shape;346;p48"/>
          <p:cNvPicPr preferRelativeResize="0"/>
          <p:nvPr/>
        </p:nvPicPr>
        <p:blipFill rotWithShape="1">
          <a:blip r:embed="rId3">
            <a:alphaModFix/>
          </a:blip>
          <a:srcRect t="6402" r="2220"/>
          <a:stretch/>
        </p:blipFill>
        <p:spPr>
          <a:xfrm>
            <a:off x="4971600" y="1371050"/>
            <a:ext cx="3930775" cy="2935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aphicFrame>
        <p:nvGraphicFramePr>
          <p:cNvPr id="351" name="Google Shape;351;p49"/>
          <p:cNvGraphicFramePr/>
          <p:nvPr/>
        </p:nvGraphicFramePr>
        <p:xfrm>
          <a:off x="1694050" y="597050"/>
          <a:ext cx="7275225" cy="4312818"/>
        </p:xfrm>
        <a:graphic>
          <a:graphicData uri="http://schemas.openxmlformats.org/drawingml/2006/table">
            <a:tbl>
              <a:tblPr>
                <a:noFill/>
                <a:tableStyleId>{0FB0C6F3-1DC9-41CD-8B07-9620DB90C830}</a:tableStyleId>
              </a:tblPr>
              <a:tblGrid>
                <a:gridCol w="1872925">
                  <a:extLst>
                    <a:ext uri="{9D8B030D-6E8A-4147-A177-3AD203B41FA5}">
                      <a16:colId xmlns:a16="http://schemas.microsoft.com/office/drawing/2014/main" val="20000"/>
                    </a:ext>
                  </a:extLst>
                </a:gridCol>
                <a:gridCol w="1137950">
                  <a:extLst>
                    <a:ext uri="{9D8B030D-6E8A-4147-A177-3AD203B41FA5}">
                      <a16:colId xmlns:a16="http://schemas.microsoft.com/office/drawing/2014/main" val="20001"/>
                    </a:ext>
                  </a:extLst>
                </a:gridCol>
                <a:gridCol w="1191175">
                  <a:extLst>
                    <a:ext uri="{9D8B030D-6E8A-4147-A177-3AD203B41FA5}">
                      <a16:colId xmlns:a16="http://schemas.microsoft.com/office/drawing/2014/main" val="20002"/>
                    </a:ext>
                  </a:extLst>
                </a:gridCol>
                <a:gridCol w="1379575">
                  <a:extLst>
                    <a:ext uri="{9D8B030D-6E8A-4147-A177-3AD203B41FA5}">
                      <a16:colId xmlns:a16="http://schemas.microsoft.com/office/drawing/2014/main" val="20003"/>
                    </a:ext>
                  </a:extLst>
                </a:gridCol>
                <a:gridCol w="1693600">
                  <a:extLst>
                    <a:ext uri="{9D8B030D-6E8A-4147-A177-3AD203B41FA5}">
                      <a16:colId xmlns:a16="http://schemas.microsoft.com/office/drawing/2014/main" val="20004"/>
                    </a:ext>
                  </a:extLst>
                </a:gridCol>
              </a:tblGrid>
              <a:tr h="0">
                <a:tc>
                  <a:txBody>
                    <a:bodyPr/>
                    <a:lstStyle/>
                    <a:p>
                      <a:pPr marL="0" lvl="0" indent="0" algn="l" rtl="0">
                        <a:lnSpc>
                          <a:spcPct val="80000"/>
                        </a:lnSpc>
                        <a:spcBef>
                          <a:spcPts val="0"/>
                        </a:spcBef>
                        <a:spcAft>
                          <a:spcPts val="0"/>
                        </a:spcAft>
                        <a:buNone/>
                      </a:pPr>
                      <a:r>
                        <a:rPr lang="en" sz="1200" b="1">
                          <a:latin typeface="Comfortaa"/>
                          <a:ea typeface="Comfortaa"/>
                          <a:cs typeface="Comfortaa"/>
                          <a:sym typeface="Comfortaa"/>
                        </a:rPr>
                        <a:t>All Districts</a:t>
                      </a:r>
                      <a:endParaRPr sz="12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 Change</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Current #</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Proposed #</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Overall %</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0">
                <a:tc>
                  <a:txBody>
                    <a:bodyPr/>
                    <a:lstStyle/>
                    <a:p>
                      <a:pPr marL="0" lvl="0" indent="0" algn="l" rtl="0">
                        <a:lnSpc>
                          <a:spcPct val="80000"/>
                        </a:lnSpc>
                        <a:spcBef>
                          <a:spcPts val="0"/>
                        </a:spcBef>
                        <a:spcAft>
                          <a:spcPts val="0"/>
                        </a:spcAft>
                        <a:buNone/>
                      </a:pPr>
                      <a:r>
                        <a:rPr lang="en" sz="1000" b="1">
                          <a:latin typeface="Comfortaa"/>
                          <a:ea typeface="Comfortaa"/>
                          <a:cs typeface="Comfortaa"/>
                          <a:sym typeface="Comfortaa"/>
                        </a:rPr>
                        <a:t>Total Population</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0%</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11428</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11428</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100.00%</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District 2</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54%</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385</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593</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5.19%</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District 3</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194%</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365</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1072</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9.38%</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District 4</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90%</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410</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778</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6.81%</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District 5</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-100%</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622</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0</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0.00%</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District 6</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54%</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467</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720</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6.30%</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District 7</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138%</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450</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1072</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9.38%</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District 8</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-100%</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296</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0</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0.00%</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0">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District 10</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0%</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1084</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1084</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9.49%</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0">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District 13</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-19%</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1727</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1396</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12.22%</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0">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District 14</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-3%</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1313</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1276</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11.17%</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0">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District 15</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-6%</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1564</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1476</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12.92%</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0">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District 16</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36%</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795</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1083</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en" sz="1000" b="1">
                          <a:latin typeface="Comfortaa"/>
                          <a:ea typeface="Comfortaa"/>
                          <a:cs typeface="Comfortaa"/>
                          <a:sym typeface="Comfortaa"/>
                        </a:rPr>
                        <a:t>9.48%</a:t>
                      </a:r>
                      <a:endParaRPr sz="1000" b="1">
                        <a:latin typeface="Comfortaa"/>
                        <a:ea typeface="Comfortaa"/>
                        <a:cs typeface="Comfortaa"/>
                        <a:sym typeface="Comfortaa"/>
                      </a:endParaRPr>
                    </a:p>
                  </a:txBody>
                  <a:tcPr marL="28575" marR="28575" marT="91425" marB="91425" anchor="b">
                    <a:lnL w="6300" cap="flat" cmpd="sng">
                      <a:solidFill>
                        <a:srgbClr val="CCCCCC"/>
                      </a:solidFill>
                      <a:prstDash val="solid"/>
                      <a:round/>
                      <a:headEnd type="none" w="sm" len="sm"/>
                      <a:tailEnd type="none" w="sm" len="sm"/>
                    </a:lnL>
                    <a:lnR w="6300" cap="flat" cmpd="sng">
                      <a:solidFill>
                        <a:srgbClr val="CCCCCC"/>
                      </a:solidFill>
                      <a:prstDash val="solid"/>
                      <a:round/>
                      <a:headEnd type="none" w="sm" len="sm"/>
                      <a:tailEnd type="none" w="sm" len="sm"/>
                    </a:lnR>
                    <a:lnT w="6300" cap="flat" cmpd="sng">
                      <a:solidFill>
                        <a:srgbClr val="CCCCCC"/>
                      </a:solidFill>
                      <a:prstDash val="solid"/>
                      <a:round/>
                      <a:headEnd type="none" w="sm" len="sm"/>
                      <a:tailEnd type="none" w="sm" len="sm"/>
                    </a:lnT>
                    <a:lnB w="6300"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352" name="Google Shape;352;p49"/>
          <p:cNvSpPr/>
          <p:nvPr/>
        </p:nvSpPr>
        <p:spPr>
          <a:xfrm>
            <a:off x="427350" y="500700"/>
            <a:ext cx="808200" cy="4408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latin typeface="Lexend"/>
                <a:ea typeface="Lexend"/>
                <a:cs typeface="Lexend"/>
                <a:sym typeface="Lexend"/>
              </a:rPr>
              <a:t>P</a:t>
            </a:r>
            <a:endParaRPr sz="2300" b="1">
              <a:latin typeface="Lexend"/>
              <a:ea typeface="Lexend"/>
              <a:cs typeface="Lexend"/>
              <a:sym typeface="Lexend"/>
            </a:endParaRPr>
          </a:p>
          <a:p>
            <a:pPr marL="0" lvl="0" indent="0" algn="ctr" rtl="0">
              <a:spcBef>
                <a:spcPts val="0"/>
              </a:spcBef>
              <a:spcAft>
                <a:spcPts val="0"/>
              </a:spcAft>
              <a:buNone/>
            </a:pPr>
            <a:r>
              <a:rPr lang="en" sz="2300" b="1">
                <a:latin typeface="Lexend"/>
                <a:ea typeface="Lexend"/>
                <a:cs typeface="Lexend"/>
                <a:sym typeface="Lexend"/>
              </a:rPr>
              <a:t>O</a:t>
            </a:r>
            <a:endParaRPr sz="2300" b="1">
              <a:latin typeface="Lexend"/>
              <a:ea typeface="Lexend"/>
              <a:cs typeface="Lexend"/>
              <a:sym typeface="Lexend"/>
            </a:endParaRPr>
          </a:p>
          <a:p>
            <a:pPr marL="0" lvl="0" indent="0" algn="ctr" rtl="0">
              <a:spcBef>
                <a:spcPts val="0"/>
              </a:spcBef>
              <a:spcAft>
                <a:spcPts val="0"/>
              </a:spcAft>
              <a:buNone/>
            </a:pPr>
            <a:r>
              <a:rPr lang="en" sz="2300" b="1">
                <a:latin typeface="Lexend"/>
                <a:ea typeface="Lexend"/>
                <a:cs typeface="Lexend"/>
                <a:sym typeface="Lexend"/>
              </a:rPr>
              <a:t>P</a:t>
            </a:r>
            <a:endParaRPr sz="2300" b="1">
              <a:latin typeface="Lexend"/>
              <a:ea typeface="Lexend"/>
              <a:cs typeface="Lexend"/>
              <a:sym typeface="Lexend"/>
            </a:endParaRPr>
          </a:p>
          <a:p>
            <a:pPr marL="0" lvl="0" indent="0" algn="ctr" rtl="0">
              <a:spcBef>
                <a:spcPts val="0"/>
              </a:spcBef>
              <a:spcAft>
                <a:spcPts val="0"/>
              </a:spcAft>
              <a:buNone/>
            </a:pPr>
            <a:r>
              <a:rPr lang="en" sz="2300" b="1">
                <a:latin typeface="Lexend"/>
                <a:ea typeface="Lexend"/>
                <a:cs typeface="Lexend"/>
                <a:sym typeface="Lexend"/>
              </a:rPr>
              <a:t>U</a:t>
            </a:r>
            <a:endParaRPr sz="2300" b="1">
              <a:latin typeface="Lexend"/>
              <a:ea typeface="Lexend"/>
              <a:cs typeface="Lexend"/>
              <a:sym typeface="Lexend"/>
            </a:endParaRPr>
          </a:p>
          <a:p>
            <a:pPr marL="0" lvl="0" indent="0" algn="ctr" rtl="0">
              <a:spcBef>
                <a:spcPts val="0"/>
              </a:spcBef>
              <a:spcAft>
                <a:spcPts val="0"/>
              </a:spcAft>
              <a:buNone/>
            </a:pPr>
            <a:r>
              <a:rPr lang="en" sz="2300" b="1">
                <a:latin typeface="Lexend"/>
                <a:ea typeface="Lexend"/>
                <a:cs typeface="Lexend"/>
                <a:sym typeface="Lexend"/>
              </a:rPr>
              <a:t>L</a:t>
            </a:r>
            <a:endParaRPr sz="2300" b="1">
              <a:latin typeface="Lexend"/>
              <a:ea typeface="Lexend"/>
              <a:cs typeface="Lexend"/>
              <a:sym typeface="Lexend"/>
            </a:endParaRPr>
          </a:p>
          <a:p>
            <a:pPr marL="0" lvl="0" indent="0" algn="ctr" rtl="0">
              <a:spcBef>
                <a:spcPts val="0"/>
              </a:spcBef>
              <a:spcAft>
                <a:spcPts val="0"/>
              </a:spcAft>
              <a:buNone/>
            </a:pPr>
            <a:r>
              <a:rPr lang="en" sz="2300" b="1">
                <a:latin typeface="Lexend"/>
                <a:ea typeface="Lexend"/>
                <a:cs typeface="Lexend"/>
                <a:sym typeface="Lexend"/>
              </a:rPr>
              <a:t>A</a:t>
            </a:r>
            <a:endParaRPr sz="2300" b="1">
              <a:latin typeface="Lexend"/>
              <a:ea typeface="Lexend"/>
              <a:cs typeface="Lexend"/>
              <a:sym typeface="Lexend"/>
            </a:endParaRPr>
          </a:p>
          <a:p>
            <a:pPr marL="0" lvl="0" indent="0" algn="ctr" rtl="0">
              <a:spcBef>
                <a:spcPts val="0"/>
              </a:spcBef>
              <a:spcAft>
                <a:spcPts val="0"/>
              </a:spcAft>
              <a:buNone/>
            </a:pPr>
            <a:r>
              <a:rPr lang="en" sz="2300" b="1">
                <a:latin typeface="Lexend"/>
                <a:ea typeface="Lexend"/>
                <a:cs typeface="Lexend"/>
                <a:sym typeface="Lexend"/>
              </a:rPr>
              <a:t>T</a:t>
            </a:r>
            <a:endParaRPr sz="2300" b="1">
              <a:latin typeface="Lexend"/>
              <a:ea typeface="Lexend"/>
              <a:cs typeface="Lexend"/>
              <a:sym typeface="Lexend"/>
            </a:endParaRPr>
          </a:p>
          <a:p>
            <a:pPr marL="0" lvl="0" indent="0" algn="ctr" rtl="0">
              <a:spcBef>
                <a:spcPts val="0"/>
              </a:spcBef>
              <a:spcAft>
                <a:spcPts val="0"/>
              </a:spcAft>
              <a:buNone/>
            </a:pPr>
            <a:r>
              <a:rPr lang="en" sz="2300" b="1">
                <a:latin typeface="Lexend"/>
                <a:ea typeface="Lexend"/>
                <a:cs typeface="Lexend"/>
                <a:sym typeface="Lexend"/>
              </a:rPr>
              <a:t>I</a:t>
            </a:r>
            <a:endParaRPr sz="2300" b="1">
              <a:latin typeface="Lexend"/>
              <a:ea typeface="Lexend"/>
              <a:cs typeface="Lexend"/>
              <a:sym typeface="Lexend"/>
            </a:endParaRPr>
          </a:p>
          <a:p>
            <a:pPr marL="0" lvl="0" indent="0" algn="ctr" rtl="0">
              <a:spcBef>
                <a:spcPts val="0"/>
              </a:spcBef>
              <a:spcAft>
                <a:spcPts val="0"/>
              </a:spcAft>
              <a:buNone/>
            </a:pPr>
            <a:r>
              <a:rPr lang="en" sz="2300" b="1">
                <a:latin typeface="Lexend"/>
                <a:ea typeface="Lexend"/>
                <a:cs typeface="Lexend"/>
                <a:sym typeface="Lexend"/>
              </a:rPr>
              <a:t>O</a:t>
            </a:r>
            <a:endParaRPr sz="2300" b="1">
              <a:latin typeface="Lexend"/>
              <a:ea typeface="Lexend"/>
              <a:cs typeface="Lexend"/>
              <a:sym typeface="Lexend"/>
            </a:endParaRPr>
          </a:p>
          <a:p>
            <a:pPr marL="0" lvl="0" indent="0" algn="ctr" rtl="0">
              <a:spcBef>
                <a:spcPts val="0"/>
              </a:spcBef>
              <a:spcAft>
                <a:spcPts val="0"/>
              </a:spcAft>
              <a:buNone/>
            </a:pPr>
            <a:r>
              <a:rPr lang="en" sz="2300" b="1">
                <a:latin typeface="Lexend"/>
                <a:ea typeface="Lexend"/>
                <a:cs typeface="Lexend"/>
                <a:sym typeface="Lexend"/>
              </a:rPr>
              <a:t>N</a:t>
            </a:r>
            <a:endParaRPr sz="2300" b="1">
              <a:latin typeface="Lexend"/>
              <a:ea typeface="Lexend"/>
              <a:cs typeface="Lexend"/>
              <a:sym typeface="Lexe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National By-law Guidance:</a:t>
            </a:r>
            <a:endParaRPr/>
          </a:p>
        </p:txBody>
      </p:sp>
      <p:sp>
        <p:nvSpPr>
          <p:cNvPr id="143" name="Google Shape;143;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National By-laws: </a:t>
            </a:r>
            <a:endParaRPr/>
          </a:p>
          <a:p>
            <a:pPr marL="0" lvl="0" indent="0" algn="l" rtl="0">
              <a:spcBef>
                <a:spcPts val="1200"/>
              </a:spcBef>
              <a:spcAft>
                <a:spcPts val="0"/>
              </a:spcAft>
              <a:buNone/>
            </a:pPr>
            <a:r>
              <a:rPr lang="en" b="1"/>
              <a:t>Article IV - Districts, Sec. 401 - Formation, Institution and Chartering.</a:t>
            </a:r>
            <a:endParaRPr b="1"/>
          </a:p>
          <a:p>
            <a:pPr marL="0" lvl="0" indent="0" algn="l" rtl="0">
              <a:spcBef>
                <a:spcPts val="1200"/>
              </a:spcBef>
              <a:spcAft>
                <a:spcPts val="0"/>
              </a:spcAft>
              <a:buNone/>
            </a:pPr>
            <a:r>
              <a:rPr lang="en"/>
              <a:t>The Department Convention or the Department Council of Administration, if provided for in Department Bylaws, shall determine the number of Districts and the geographical boundaries established in the Department. No District shall be established with less than five (5) Posts and 175 members. </a:t>
            </a:r>
            <a:endParaRPr/>
          </a:p>
          <a:p>
            <a:pPr marL="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National By-law Guidance:</a:t>
            </a:r>
            <a:endParaRPr/>
          </a:p>
        </p:txBody>
      </p:sp>
      <p:sp>
        <p:nvSpPr>
          <p:cNvPr id="149" name="Google Shape;149;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National By-laws: </a:t>
            </a:r>
            <a:endParaRPr/>
          </a:p>
          <a:p>
            <a:pPr marL="0" lvl="0" indent="0" algn="l" rtl="0">
              <a:spcBef>
                <a:spcPts val="1200"/>
              </a:spcBef>
              <a:spcAft>
                <a:spcPts val="0"/>
              </a:spcAft>
              <a:buNone/>
            </a:pPr>
            <a:r>
              <a:rPr lang="en" b="1"/>
              <a:t>Article IV - Districts, Sec. 412 -  Defunct Districts.</a:t>
            </a:r>
            <a:endParaRPr b="1"/>
          </a:p>
          <a:p>
            <a:pPr marL="0" lvl="0" indent="0" algn="l" rtl="0">
              <a:spcBef>
                <a:spcPts val="1200"/>
              </a:spcBef>
              <a:spcAft>
                <a:spcPts val="0"/>
              </a:spcAft>
              <a:buNone/>
            </a:pPr>
            <a:r>
              <a:rPr lang="en"/>
              <a:t>Notwithstanding the provisions of Section 410, if and when the Posts in good standing in a District are less than five (5) in number, the District’s charter may be canceled by the Department Convention. Disposition of Property. In all cases of surrender, revocation or forfeiture of a charter, title to all real and personal property shall immediately pass to the Department who shall take possession and control for disposition as directed by the Department Council of Administration for the purposes set forth in the Congressional Charter. In addition, the books and records of the District shall be recovered by the Department. In case of surrender or forfeiture of a charter, the Department Council of Administration in the case of trust funds or trust property, or both, shall carry out the intent and purpose of such trust to the extent of such funds or property, or both.</a:t>
            </a:r>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Department By-law Guidance:</a:t>
            </a:r>
            <a:endParaRPr/>
          </a:p>
        </p:txBody>
      </p:sp>
      <p:sp>
        <p:nvSpPr>
          <p:cNvPr id="155" name="Google Shape;155;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52381"/>
              <a:buFont typeface="Arial"/>
              <a:buNone/>
            </a:pPr>
            <a:r>
              <a:rPr lang="en" sz="2100">
                <a:solidFill>
                  <a:schemeClr val="dk1"/>
                </a:solidFill>
                <a:latin typeface="Raleway"/>
                <a:ea typeface="Raleway"/>
                <a:cs typeface="Raleway"/>
                <a:sym typeface="Raleway"/>
              </a:rPr>
              <a:t>ARTICLE IV ORGANIZATION</a:t>
            </a:r>
            <a:endParaRPr sz="2100">
              <a:solidFill>
                <a:schemeClr val="dk1"/>
              </a:solidFill>
              <a:latin typeface="Raleway"/>
              <a:ea typeface="Raleway"/>
              <a:cs typeface="Raleway"/>
              <a:sym typeface="Raleway"/>
            </a:endParaRPr>
          </a:p>
          <a:p>
            <a:pPr marL="0" lvl="0" indent="0" algn="l" rtl="0">
              <a:spcBef>
                <a:spcPts val="0"/>
              </a:spcBef>
              <a:spcAft>
                <a:spcPts val="0"/>
              </a:spcAft>
              <a:buClr>
                <a:schemeClr val="dk1"/>
              </a:buClr>
              <a:buSzPct val="61111"/>
              <a:buFont typeface="Arial"/>
              <a:buNone/>
            </a:pPr>
            <a:r>
              <a:rPr lang="en">
                <a:solidFill>
                  <a:schemeClr val="dk1"/>
                </a:solidFill>
                <a:latin typeface="Raleway"/>
                <a:ea typeface="Raleway"/>
                <a:cs typeface="Raleway"/>
                <a:sym typeface="Raleway"/>
              </a:rPr>
              <a:t>Section 1- The organization of this Department shall fully conform to Article V of the National Bylaws.</a:t>
            </a:r>
            <a:endParaRPr>
              <a:solidFill>
                <a:schemeClr val="dk1"/>
              </a:solidFill>
              <a:latin typeface="Raleway"/>
              <a:ea typeface="Raleway"/>
              <a:cs typeface="Raleway"/>
              <a:sym typeface="Raleway"/>
            </a:endParaRPr>
          </a:p>
          <a:p>
            <a:pPr marL="0" lvl="0" indent="0" algn="l" rtl="0">
              <a:spcBef>
                <a:spcPts val="0"/>
              </a:spcBef>
              <a:spcAft>
                <a:spcPts val="0"/>
              </a:spcAft>
              <a:buClr>
                <a:schemeClr val="dk1"/>
              </a:buClr>
              <a:buSzPct val="61111"/>
              <a:buFont typeface="Arial"/>
              <a:buNone/>
            </a:pPr>
            <a:r>
              <a:rPr lang="en">
                <a:solidFill>
                  <a:schemeClr val="dk1"/>
                </a:solidFill>
                <a:latin typeface="Raleway"/>
                <a:ea typeface="Raleway"/>
                <a:cs typeface="Raleway"/>
                <a:sym typeface="Raleway"/>
              </a:rPr>
              <a:t>Section 2- The Department of Oregon shall be divided into Districts as may be determined by the Department Convention. Each District shall be presided over by a District Commander, who shall be elected as herein after setting forth and who shall after election and installation, be a member of the Department Council of Administration.</a:t>
            </a:r>
            <a:endParaRPr>
              <a:solidFill>
                <a:schemeClr val="dk1"/>
              </a:solidFill>
              <a:latin typeface="Raleway"/>
              <a:ea typeface="Raleway"/>
              <a:cs typeface="Raleway"/>
              <a:sym typeface="Raleway"/>
            </a:endParaRPr>
          </a:p>
          <a:p>
            <a:pPr marL="0" lvl="0" indent="0" algn="l" rtl="0">
              <a:spcBef>
                <a:spcPts val="0"/>
              </a:spcBef>
              <a:spcAft>
                <a:spcPts val="0"/>
              </a:spcAft>
              <a:buClr>
                <a:schemeClr val="dk1"/>
              </a:buClr>
              <a:buSzPct val="61111"/>
              <a:buFont typeface="Arial"/>
              <a:buNone/>
            </a:pPr>
            <a:r>
              <a:rPr lang="en">
                <a:solidFill>
                  <a:schemeClr val="dk1"/>
                </a:solidFill>
                <a:latin typeface="Raleway"/>
                <a:ea typeface="Raleway"/>
                <a:cs typeface="Raleway"/>
                <a:sym typeface="Raleway"/>
              </a:rPr>
              <a:t>Section 3- In accordance with National Bylaws Section 403: The District shall hold at least (two) 2 regular meetings each year for purposes of transacting business and conducting schools of instruction. -Each District shall hold annual District Convention (District Spring Meeting) for the purpose of electing District Officers and for the transaction of business; such Convention to be held not less than ten (10) days nor more than seventy-five (75) days prior to the convening of the Department Convention.</a:t>
            </a:r>
            <a:endParaRPr>
              <a:solidFill>
                <a:schemeClr val="dk1"/>
              </a:solidFill>
              <a:latin typeface="Raleway"/>
              <a:ea typeface="Raleway"/>
              <a:cs typeface="Raleway"/>
              <a:sym typeface="Raleway"/>
            </a:endParaRPr>
          </a:p>
          <a:p>
            <a:pPr marL="0" lvl="0" indent="0" algn="l" rtl="0">
              <a:spcBef>
                <a:spcPts val="0"/>
              </a:spcBef>
              <a:spcAft>
                <a:spcPts val="1200"/>
              </a:spcAft>
              <a:buNone/>
            </a:pP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Proposed</a:t>
            </a:r>
            <a:endParaRPr/>
          </a:p>
          <a:p>
            <a:pPr marL="0" lvl="0" indent="0" algn="l" rtl="0">
              <a:spcBef>
                <a:spcPts val="0"/>
              </a:spcBef>
              <a:spcAft>
                <a:spcPts val="0"/>
              </a:spcAft>
              <a:buNone/>
            </a:pPr>
            <a:r>
              <a:rPr lang="en"/>
              <a:t> Map:</a:t>
            </a:r>
            <a:endParaRPr/>
          </a:p>
        </p:txBody>
      </p:sp>
      <p:pic>
        <p:nvPicPr>
          <p:cNvPr id="161" name="Google Shape;161;p30" title="districts map.png"/>
          <p:cNvPicPr preferRelativeResize="0"/>
          <p:nvPr/>
        </p:nvPicPr>
        <p:blipFill>
          <a:blip r:embed="rId3">
            <a:alphaModFix/>
          </a:blip>
          <a:stretch>
            <a:fillRect/>
          </a:stretch>
        </p:blipFill>
        <p:spPr>
          <a:xfrm>
            <a:off x="1946450" y="132500"/>
            <a:ext cx="7128725" cy="4878500"/>
          </a:xfrm>
          <a:prstGeom prst="rect">
            <a:avLst/>
          </a:prstGeom>
          <a:noFill/>
          <a:ln>
            <a:noFill/>
          </a:ln>
        </p:spPr>
      </p:pic>
      <p:pic>
        <p:nvPicPr>
          <p:cNvPr id="162" name="Google Shape;162;p30"/>
          <p:cNvPicPr preferRelativeResize="0"/>
          <p:nvPr/>
        </p:nvPicPr>
        <p:blipFill>
          <a:blip r:embed="rId4">
            <a:alphaModFix/>
          </a:blip>
          <a:stretch>
            <a:fillRect/>
          </a:stretch>
        </p:blipFill>
        <p:spPr>
          <a:xfrm>
            <a:off x="206750" y="1574125"/>
            <a:ext cx="1641650" cy="1641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1"/>
          <p:cNvPicPr preferRelativeResize="0"/>
          <p:nvPr/>
        </p:nvPicPr>
        <p:blipFill rotWithShape="1">
          <a:blip r:embed="rId3">
            <a:alphaModFix amt="60000"/>
          </a:blip>
          <a:srcRect l="15332" t="24997" r="62858" b="36042"/>
          <a:stretch/>
        </p:blipFill>
        <p:spPr>
          <a:xfrm>
            <a:off x="971005" y="1180337"/>
            <a:ext cx="7201992" cy="3847012"/>
          </a:xfrm>
          <a:prstGeom prst="rect">
            <a:avLst/>
          </a:prstGeom>
          <a:noFill/>
          <a:ln>
            <a:noFill/>
          </a:ln>
        </p:spPr>
      </p:pic>
      <p:sp>
        <p:nvSpPr>
          <p:cNvPr id="168" name="Google Shape;168;p31"/>
          <p:cNvSpPr txBox="1"/>
          <p:nvPr/>
        </p:nvSpPr>
        <p:spPr>
          <a:xfrm>
            <a:off x="2474398" y="617888"/>
            <a:ext cx="4195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3600" b="0" i="0" u="none" strike="noStrike" cap="none">
                <a:solidFill>
                  <a:schemeClr val="dk1"/>
                </a:solidFill>
                <a:latin typeface="Arial"/>
                <a:ea typeface="Arial"/>
                <a:cs typeface="Arial"/>
                <a:sym typeface="Arial"/>
              </a:rPr>
              <a:t>District 2</a:t>
            </a:r>
            <a:endParaRPr/>
          </a:p>
        </p:txBody>
      </p:sp>
      <p:sp>
        <p:nvSpPr>
          <p:cNvPr id="169" name="Google Shape;169;p31"/>
          <p:cNvSpPr txBox="1"/>
          <p:nvPr/>
        </p:nvSpPr>
        <p:spPr>
          <a:xfrm>
            <a:off x="3154027" y="1344705"/>
            <a:ext cx="13134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10580 Warrenton</a:t>
            </a:r>
            <a:endParaRPr/>
          </a:p>
        </p:txBody>
      </p:sp>
      <p:sp>
        <p:nvSpPr>
          <p:cNvPr id="170" name="Google Shape;170;p31"/>
          <p:cNvSpPr txBox="1"/>
          <p:nvPr/>
        </p:nvSpPr>
        <p:spPr>
          <a:xfrm>
            <a:off x="5103892" y="1495196"/>
            <a:ext cx="14646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2994 Clatskanie</a:t>
            </a:r>
            <a:endParaRPr/>
          </a:p>
        </p:txBody>
      </p:sp>
      <p:sp>
        <p:nvSpPr>
          <p:cNvPr id="171" name="Google Shape;171;p31"/>
          <p:cNvSpPr txBox="1"/>
          <p:nvPr/>
        </p:nvSpPr>
        <p:spPr>
          <a:xfrm>
            <a:off x="6244395" y="2214432"/>
            <a:ext cx="14244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1440 St. Helens</a:t>
            </a:r>
            <a:endParaRPr/>
          </a:p>
        </p:txBody>
      </p:sp>
      <p:sp>
        <p:nvSpPr>
          <p:cNvPr id="172" name="Google Shape;172;p31"/>
          <p:cNvSpPr txBox="1"/>
          <p:nvPr/>
        </p:nvSpPr>
        <p:spPr>
          <a:xfrm>
            <a:off x="6118369" y="2554144"/>
            <a:ext cx="13527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4362 Scappoose</a:t>
            </a:r>
            <a:endParaRPr/>
          </a:p>
        </p:txBody>
      </p:sp>
      <p:sp>
        <p:nvSpPr>
          <p:cNvPr id="173" name="Google Shape;173;p31"/>
          <p:cNvSpPr txBox="1"/>
          <p:nvPr/>
        </p:nvSpPr>
        <p:spPr>
          <a:xfrm>
            <a:off x="3214333" y="3278266"/>
            <a:ext cx="1204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2848 Bay City</a:t>
            </a:r>
            <a:endParaRPr/>
          </a:p>
        </p:txBody>
      </p:sp>
      <p:sp>
        <p:nvSpPr>
          <p:cNvPr id="174" name="Google Shape;174;p31"/>
          <p:cNvSpPr txBox="1"/>
          <p:nvPr/>
        </p:nvSpPr>
        <p:spPr>
          <a:xfrm>
            <a:off x="5792740" y="3392824"/>
            <a:ext cx="12048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2666 Hillsboro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311700" y="229075"/>
            <a:ext cx="8520600" cy="788700"/>
          </a:xfrm>
          <a:prstGeom prst="rect">
            <a:avLst/>
          </a:prstGeom>
          <a:solidFill>
            <a:srgbClr val="980000"/>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rPr>
              <a:t>District 2: </a:t>
            </a:r>
            <a:endParaRPr sz="2420" b="1">
              <a:solidFill>
                <a:schemeClr val="lt1"/>
              </a:solidFill>
            </a:endParaRPr>
          </a:p>
          <a:p>
            <a:pPr marL="0" lvl="0" indent="0" algn="l" rtl="0">
              <a:spcBef>
                <a:spcPts val="0"/>
              </a:spcBef>
              <a:spcAft>
                <a:spcPts val="0"/>
              </a:spcAft>
              <a:buSzPts val="990"/>
              <a:buNone/>
            </a:pPr>
            <a:r>
              <a:rPr lang="en" sz="2000" b="1">
                <a:solidFill>
                  <a:schemeClr val="lt1"/>
                </a:solidFill>
              </a:rPr>
              <a:t>Posts (1440, 2666, 2848, 2994, 4362, 10580)</a:t>
            </a:r>
            <a:endParaRPr sz="2000" b="1">
              <a:solidFill>
                <a:schemeClr val="lt1"/>
              </a:solidFill>
            </a:endParaRPr>
          </a:p>
        </p:txBody>
      </p:sp>
      <p:sp>
        <p:nvSpPr>
          <p:cNvPr id="180" name="Google Shape;180;p32"/>
          <p:cNvSpPr txBox="1">
            <a:spLocks noGrp="1"/>
          </p:cNvSpPr>
          <p:nvPr>
            <p:ph type="body" idx="1"/>
          </p:nvPr>
        </p:nvSpPr>
        <p:spPr>
          <a:xfrm>
            <a:off x="311700" y="1152475"/>
            <a:ext cx="61395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b="1"/>
              <a:t>Buildings Locations in District:</a:t>
            </a:r>
            <a:r>
              <a:rPr lang="en"/>
              <a:t> Post 2666</a:t>
            </a:r>
            <a:endParaRPr/>
          </a:p>
          <a:p>
            <a:pPr marL="0" lvl="0" indent="0" algn="l" rtl="0">
              <a:spcBef>
                <a:spcPts val="0"/>
              </a:spcBef>
              <a:spcAft>
                <a:spcPts val="0"/>
              </a:spcAft>
              <a:buNone/>
            </a:pPr>
            <a:r>
              <a:rPr lang="en" b="1"/>
              <a:t>Population &amp; Age: </a:t>
            </a:r>
            <a:endParaRPr b="1"/>
          </a:p>
          <a:p>
            <a:pPr marL="457200" lvl="0" indent="0" algn="l" rtl="0">
              <a:spcBef>
                <a:spcPts val="0"/>
              </a:spcBef>
              <a:spcAft>
                <a:spcPts val="0"/>
              </a:spcAft>
              <a:buNone/>
            </a:pPr>
            <a:r>
              <a:rPr lang="en"/>
              <a:t>Total Life Members (LM) Population: 439</a:t>
            </a:r>
            <a:endParaRPr/>
          </a:p>
          <a:p>
            <a:pPr marL="457200" lvl="0" indent="0" algn="l" rtl="0">
              <a:spcBef>
                <a:spcPts val="0"/>
              </a:spcBef>
              <a:spcAft>
                <a:spcPts val="0"/>
              </a:spcAft>
              <a:buNone/>
            </a:pPr>
            <a:r>
              <a:rPr lang="en"/>
              <a:t> - Average Age LM: 71.4 </a:t>
            </a:r>
            <a:endParaRPr/>
          </a:p>
          <a:p>
            <a:pPr marL="457200" lvl="0" indent="0" algn="l" rtl="0">
              <a:spcBef>
                <a:spcPts val="0"/>
              </a:spcBef>
              <a:spcAft>
                <a:spcPts val="0"/>
              </a:spcAft>
              <a:buNone/>
            </a:pPr>
            <a:r>
              <a:rPr lang="en"/>
              <a:t>Total Annual Members (AM) Population: 154</a:t>
            </a:r>
            <a:endParaRPr/>
          </a:p>
          <a:p>
            <a:pPr marL="457200" lvl="0" indent="0" algn="l" rtl="0">
              <a:spcBef>
                <a:spcPts val="0"/>
              </a:spcBef>
              <a:spcAft>
                <a:spcPts val="0"/>
              </a:spcAft>
              <a:buNone/>
            </a:pPr>
            <a:r>
              <a:rPr lang="en"/>
              <a:t> - Average Age AM: 66.1 </a:t>
            </a:r>
            <a:endParaRPr/>
          </a:p>
          <a:p>
            <a:pPr marL="457200" lvl="0" indent="0" algn="l" rtl="0">
              <a:spcBef>
                <a:spcPts val="0"/>
              </a:spcBef>
              <a:spcAft>
                <a:spcPts val="0"/>
              </a:spcAft>
              <a:buNone/>
            </a:pPr>
            <a:r>
              <a:rPr lang="en"/>
              <a:t>Annual "Continuous" Members (ACM) Population: 98 </a:t>
            </a:r>
            <a:endParaRPr/>
          </a:p>
          <a:p>
            <a:pPr marL="457200" lvl="0" indent="0" algn="l" rtl="0">
              <a:spcBef>
                <a:spcPts val="0"/>
              </a:spcBef>
              <a:spcAft>
                <a:spcPts val="0"/>
              </a:spcAft>
              <a:buNone/>
            </a:pPr>
            <a:r>
              <a:rPr lang="en"/>
              <a:t>- Average Age ACM: 66.9 </a:t>
            </a:r>
            <a:endParaRPr/>
          </a:p>
          <a:p>
            <a:pPr marL="457200" lvl="0" indent="0" algn="l" rtl="0">
              <a:spcBef>
                <a:spcPts val="0"/>
              </a:spcBef>
              <a:spcAft>
                <a:spcPts val="0"/>
              </a:spcAft>
              <a:buNone/>
            </a:pPr>
            <a:r>
              <a:rPr lang="en"/>
              <a:t>Total Unpaid Members (UM) Population: 33</a:t>
            </a:r>
            <a:endParaRPr/>
          </a:p>
          <a:p>
            <a:pPr marL="457200" lvl="0" indent="0" algn="l" rtl="0">
              <a:spcBef>
                <a:spcPts val="0"/>
              </a:spcBef>
              <a:spcAft>
                <a:spcPts val="0"/>
              </a:spcAft>
              <a:buNone/>
            </a:pPr>
            <a:r>
              <a:rPr lang="en"/>
              <a:t> - Average Age UM: 66.4 </a:t>
            </a:r>
            <a:endParaRPr/>
          </a:p>
          <a:p>
            <a:pPr marL="457200" lvl="0" indent="0" algn="l" rtl="0">
              <a:spcBef>
                <a:spcPts val="0"/>
              </a:spcBef>
              <a:spcAft>
                <a:spcPts val="0"/>
              </a:spcAft>
              <a:buNone/>
            </a:pPr>
            <a:r>
              <a:rPr lang="en"/>
              <a:t>Total New Members (NM) Population: 16 </a:t>
            </a:r>
            <a:endParaRPr/>
          </a:p>
          <a:p>
            <a:pPr marL="457200" lvl="0" indent="0" algn="l" rtl="0">
              <a:spcBef>
                <a:spcPts val="0"/>
              </a:spcBef>
              <a:spcAft>
                <a:spcPts val="0"/>
              </a:spcAft>
              <a:buClr>
                <a:schemeClr val="dk1"/>
              </a:buClr>
              <a:buSzPct val="61111"/>
              <a:buFont typeface="Arial"/>
              <a:buNone/>
            </a:pPr>
            <a:r>
              <a:rPr lang="en"/>
              <a:t>- Average Age NM: 57.3 </a:t>
            </a:r>
            <a:endParaRPr/>
          </a:p>
          <a:p>
            <a:pPr marL="0" lvl="0" indent="0" algn="l" rtl="0">
              <a:spcBef>
                <a:spcPts val="0"/>
              </a:spcBef>
              <a:spcAft>
                <a:spcPts val="0"/>
              </a:spcAft>
              <a:buNone/>
            </a:pPr>
            <a:r>
              <a:rPr lang="en" b="1"/>
              <a:t>Distance, farthest (Building to Post)</a:t>
            </a:r>
            <a:r>
              <a:rPr lang="en"/>
              <a:t>: </a:t>
            </a:r>
            <a:endParaRPr/>
          </a:p>
          <a:p>
            <a:pPr marL="914400" lvl="0" indent="-325755" algn="l" rtl="0">
              <a:spcBef>
                <a:spcPts val="0"/>
              </a:spcBef>
              <a:spcAft>
                <a:spcPts val="0"/>
              </a:spcAft>
              <a:buSzPct val="100000"/>
              <a:buChar char="●"/>
            </a:pPr>
            <a:r>
              <a:rPr lang="en"/>
              <a:t>Hillsboro Building: 78.6 miles; 1 hour 38 min.</a:t>
            </a:r>
            <a:endParaRPr/>
          </a:p>
        </p:txBody>
      </p:sp>
      <p:pic>
        <p:nvPicPr>
          <p:cNvPr id="181" name="Google Shape;181;p32"/>
          <p:cNvPicPr preferRelativeResize="0"/>
          <p:nvPr/>
        </p:nvPicPr>
        <p:blipFill rotWithShape="1">
          <a:blip r:embed="rId3">
            <a:alphaModFix/>
          </a:blip>
          <a:srcRect l="16234"/>
          <a:stretch/>
        </p:blipFill>
        <p:spPr>
          <a:xfrm>
            <a:off x="6451200" y="1355250"/>
            <a:ext cx="2521250" cy="2981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3"/>
          <p:cNvPicPr preferRelativeResize="0"/>
          <p:nvPr/>
        </p:nvPicPr>
        <p:blipFill rotWithShape="1">
          <a:blip r:embed="rId3">
            <a:alphaModFix amt="60000"/>
          </a:blip>
          <a:srcRect l="13320" t="28129" r="68154" b="41876"/>
          <a:stretch/>
        </p:blipFill>
        <p:spPr>
          <a:xfrm>
            <a:off x="225969" y="746709"/>
            <a:ext cx="8692059" cy="4207816"/>
          </a:xfrm>
          <a:prstGeom prst="rect">
            <a:avLst/>
          </a:prstGeom>
          <a:noFill/>
          <a:ln>
            <a:noFill/>
          </a:ln>
        </p:spPr>
      </p:pic>
      <p:sp>
        <p:nvSpPr>
          <p:cNvPr id="187" name="Google Shape;187;p33"/>
          <p:cNvSpPr txBox="1"/>
          <p:nvPr/>
        </p:nvSpPr>
        <p:spPr>
          <a:xfrm>
            <a:off x="2098658" y="183306"/>
            <a:ext cx="494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3600" b="0" i="0" u="none" strike="noStrike" cap="none">
                <a:solidFill>
                  <a:schemeClr val="dk1"/>
                </a:solidFill>
                <a:latin typeface="Arial"/>
                <a:ea typeface="Arial"/>
                <a:cs typeface="Arial"/>
                <a:sym typeface="Arial"/>
              </a:rPr>
              <a:t>District 4</a:t>
            </a:r>
            <a:endParaRPr/>
          </a:p>
        </p:txBody>
      </p:sp>
      <p:sp>
        <p:nvSpPr>
          <p:cNvPr id="188" name="Google Shape;188;p33"/>
          <p:cNvSpPr txBox="1"/>
          <p:nvPr/>
        </p:nvSpPr>
        <p:spPr>
          <a:xfrm>
            <a:off x="3161455" y="1696597"/>
            <a:ext cx="13923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3182 North Bend</a:t>
            </a:r>
            <a:endParaRPr/>
          </a:p>
        </p:txBody>
      </p:sp>
      <p:sp>
        <p:nvSpPr>
          <p:cNvPr id="189" name="Google Shape;189;p33"/>
          <p:cNvSpPr txBox="1"/>
          <p:nvPr/>
        </p:nvSpPr>
        <p:spPr>
          <a:xfrm>
            <a:off x="3187987" y="2153052"/>
            <a:ext cx="13923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965 Coquille</a:t>
            </a:r>
            <a:endParaRPr/>
          </a:p>
        </p:txBody>
      </p:sp>
      <p:sp>
        <p:nvSpPr>
          <p:cNvPr id="190" name="Google Shape;190;p33"/>
          <p:cNvSpPr txBox="1"/>
          <p:nvPr/>
        </p:nvSpPr>
        <p:spPr>
          <a:xfrm>
            <a:off x="3400632" y="2387345"/>
            <a:ext cx="13923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2928 Myrtle Point</a:t>
            </a:r>
            <a:endParaRPr/>
          </a:p>
        </p:txBody>
      </p:sp>
      <p:sp>
        <p:nvSpPr>
          <p:cNvPr id="191" name="Google Shape;191;p33"/>
          <p:cNvSpPr txBox="1"/>
          <p:nvPr/>
        </p:nvSpPr>
        <p:spPr>
          <a:xfrm>
            <a:off x="1560747" y="2380813"/>
            <a:ext cx="13923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3440 Bandon</a:t>
            </a:r>
            <a:endParaRPr/>
          </a:p>
        </p:txBody>
      </p:sp>
      <p:sp>
        <p:nvSpPr>
          <p:cNvPr id="192" name="Google Shape;192;p33"/>
          <p:cNvSpPr txBox="1"/>
          <p:nvPr/>
        </p:nvSpPr>
        <p:spPr>
          <a:xfrm>
            <a:off x="3439864" y="2895398"/>
            <a:ext cx="13923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6102 Powers</a:t>
            </a:r>
            <a:endParaRPr/>
          </a:p>
        </p:txBody>
      </p:sp>
      <p:sp>
        <p:nvSpPr>
          <p:cNvPr id="193" name="Google Shape;193;p33"/>
          <p:cNvSpPr txBox="1"/>
          <p:nvPr/>
        </p:nvSpPr>
        <p:spPr>
          <a:xfrm>
            <a:off x="2838918" y="3737909"/>
            <a:ext cx="13923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4439 Gold Beach</a:t>
            </a:r>
            <a:endParaRPr/>
          </a:p>
        </p:txBody>
      </p:sp>
      <p:sp>
        <p:nvSpPr>
          <p:cNvPr id="194" name="Google Shape;194;p33"/>
          <p:cNvSpPr txBox="1"/>
          <p:nvPr/>
        </p:nvSpPr>
        <p:spPr>
          <a:xfrm>
            <a:off x="3050535" y="4584817"/>
            <a:ext cx="13923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966 Brookings</a:t>
            </a:r>
            <a:endParaRPr/>
          </a:p>
        </p:txBody>
      </p:sp>
      <p:sp>
        <p:nvSpPr>
          <p:cNvPr id="195" name="Google Shape;195;p33"/>
          <p:cNvSpPr txBox="1"/>
          <p:nvPr/>
        </p:nvSpPr>
        <p:spPr>
          <a:xfrm>
            <a:off x="4927704" y="2218046"/>
            <a:ext cx="13923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2468 Roseburg</a:t>
            </a:r>
            <a:endParaRPr/>
          </a:p>
        </p:txBody>
      </p:sp>
      <p:sp>
        <p:nvSpPr>
          <p:cNvPr id="196" name="Google Shape;196;p33"/>
          <p:cNvSpPr txBox="1"/>
          <p:nvPr/>
        </p:nvSpPr>
        <p:spPr>
          <a:xfrm>
            <a:off x="4782040" y="2444664"/>
            <a:ext cx="13923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Arial"/>
                <a:ea typeface="Arial"/>
                <a:cs typeface="Arial"/>
                <a:sym typeface="Arial"/>
              </a:rPr>
              <a:t>9745 Winston</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2269</Words>
  <Application>Microsoft Office PowerPoint</Application>
  <PresentationFormat>On-screen Show (16:9)</PresentationFormat>
  <Paragraphs>337</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Play</vt:lpstr>
      <vt:lpstr>Comfortaa</vt:lpstr>
      <vt:lpstr>Arial</vt:lpstr>
      <vt:lpstr>Lexend</vt:lpstr>
      <vt:lpstr>Raleway</vt:lpstr>
      <vt:lpstr>Simple Light</vt:lpstr>
      <vt:lpstr>Office Theme</vt:lpstr>
      <vt:lpstr>Department of Oregon</vt:lpstr>
      <vt:lpstr>Goals of the Redistricting Committee:</vt:lpstr>
      <vt:lpstr>National By-law Guidance:</vt:lpstr>
      <vt:lpstr>National By-law Guidance:</vt:lpstr>
      <vt:lpstr>Department By-law Guidance:</vt:lpstr>
      <vt:lpstr>Proposed  Map:</vt:lpstr>
      <vt:lpstr>PowerPoint Presentation</vt:lpstr>
      <vt:lpstr>District 2:  Posts (1440, 2666, 2848, 2994, 4362, 10580)</vt:lpstr>
      <vt:lpstr>PowerPoint Presentation</vt:lpstr>
      <vt:lpstr>District 4:  Posts (965, 966, 2468, 2928, 3182, 3440, 4439, 6102, 9745)</vt:lpstr>
      <vt:lpstr>PowerPoint Presentation</vt:lpstr>
      <vt:lpstr>District 6 :  Posts (922, 3048, 3597, 4060, 4307, 4567, 5452, 7847)</vt:lpstr>
      <vt:lpstr>PowerPoint Presentation</vt:lpstr>
      <vt:lpstr>District 7 :  Posts (1383, 1833, 2302, 4070, 6881, 9670)</vt:lpstr>
      <vt:lpstr>PowerPoint Presentation</vt:lpstr>
      <vt:lpstr>District 10:  Posts (1412, 1643, 4108, 7242, 8138, 12141)</vt:lpstr>
      <vt:lpstr>PowerPoint Presentation</vt:lpstr>
      <vt:lpstr>District 13:  Posts (293, 3232, 3473, 3957, 3965, 4039, 4166, 9448, 10639)</vt:lpstr>
      <vt:lpstr>PowerPoint Presentation</vt:lpstr>
      <vt:lpstr>District 14:  Posts (584, 661, 732, 3156, 3203, 3437, 4065, 4227, 5638, 12214)</vt:lpstr>
      <vt:lpstr>PowerPoint Presentation</vt:lpstr>
      <vt:lpstr>District 15:  Posts (180, 1324, 2471, 3973, 4273, 6057, 12211)</vt:lpstr>
      <vt:lpstr>PowerPoint Presentation</vt:lpstr>
      <vt:lpstr>District 16:  Posts (1325, 3452, 4015, 4211, 4248, 12140)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Brandy Olmstead</cp:lastModifiedBy>
  <cp:revision>1</cp:revision>
  <dcterms:modified xsi:type="dcterms:W3CDTF">2026-05-18T23:41:24Z</dcterms:modified>
</cp:coreProperties>
</file>